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7" r:id="rId2"/>
    <p:sldId id="256" r:id="rId3"/>
    <p:sldId id="288" r:id="rId4"/>
    <p:sldId id="289" r:id="rId5"/>
    <p:sldId id="315" r:id="rId6"/>
    <p:sldId id="290" r:id="rId7"/>
    <p:sldId id="303" r:id="rId8"/>
    <p:sldId id="304" r:id="rId9"/>
    <p:sldId id="292" r:id="rId10"/>
    <p:sldId id="294" r:id="rId11"/>
    <p:sldId id="295" r:id="rId12"/>
    <p:sldId id="296" r:id="rId13"/>
    <p:sldId id="297" r:id="rId14"/>
    <p:sldId id="313" r:id="rId15"/>
    <p:sldId id="305" r:id="rId16"/>
    <p:sldId id="306" r:id="rId17"/>
    <p:sldId id="302" r:id="rId18"/>
    <p:sldId id="312" r:id="rId19"/>
    <p:sldId id="308" r:id="rId20"/>
    <p:sldId id="309" r:id="rId21"/>
    <p:sldId id="310" r:id="rId22"/>
    <p:sldId id="316" r:id="rId23"/>
    <p:sldId id="311" r:id="rId24"/>
    <p:sldId id="314" r:id="rId25"/>
    <p:sldId id="284" r:id="rId26"/>
    <p:sldId id="301" r:id="rId27"/>
    <p:sldId id="298" r:id="rId28"/>
    <p:sldId id="299" r:id="rId29"/>
    <p:sldId id="300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61A"/>
    <a:srgbClr val="800000"/>
    <a:srgbClr val="860000"/>
    <a:srgbClr val="56764D"/>
    <a:srgbClr val="C81F48"/>
    <a:srgbClr val="FF4876"/>
    <a:srgbClr val="FF873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1067" autoAdjust="0"/>
  </p:normalViewPr>
  <p:slideViewPr>
    <p:cSldViewPr snapToGrid="0" snapToObjects="1">
      <p:cViewPr>
        <p:scale>
          <a:sx n="50" d="100"/>
          <a:sy n="50" d="100"/>
        </p:scale>
        <p:origin x="-338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4C35B-3276-425F-8B17-9BB2DBDB9160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A9974-2FE3-4C53-909B-562A7D4FD663}">
      <dgm:prSet phldrT="[Text]"/>
      <dgm:spPr/>
      <dgm:t>
        <a:bodyPr/>
        <a:lstStyle/>
        <a:p>
          <a:r>
            <a:rPr lang="en-US" dirty="0" smtClean="0"/>
            <a:t>61% of jobs in New Mexico require a post-secondary degree.</a:t>
          </a:r>
          <a:endParaRPr lang="en-US" dirty="0"/>
        </a:p>
      </dgm:t>
    </dgm:pt>
    <dgm:pt modelId="{A602EFA9-D325-489D-9FE9-9CE114CFA375}" type="parTrans" cxnId="{2A83A3D0-4D38-4201-A822-F86EE9AA7D23}">
      <dgm:prSet/>
      <dgm:spPr/>
      <dgm:t>
        <a:bodyPr/>
        <a:lstStyle/>
        <a:p>
          <a:endParaRPr lang="en-US"/>
        </a:p>
      </dgm:t>
    </dgm:pt>
    <dgm:pt modelId="{34256225-FD9A-4798-B9FB-2601E5C1A72F}" type="sibTrans" cxnId="{2A83A3D0-4D38-4201-A822-F86EE9AA7D23}">
      <dgm:prSet/>
      <dgm:spPr/>
      <dgm:t>
        <a:bodyPr/>
        <a:lstStyle/>
        <a:p>
          <a:endParaRPr lang="en-US"/>
        </a:p>
      </dgm:t>
    </dgm:pt>
    <dgm:pt modelId="{157D2965-6E4E-40B0-AC38-3504420F03C2}">
      <dgm:prSet phldrT="[Text]"/>
      <dgm:spPr/>
      <dgm:t>
        <a:bodyPr/>
        <a:lstStyle/>
        <a:p>
          <a:r>
            <a:rPr lang="en-US" dirty="0" smtClean="0"/>
            <a:t>45% of all jobs in the U.S. require 1-2 years of additional training  beyond high school.</a:t>
          </a:r>
          <a:endParaRPr lang="en-US" dirty="0"/>
        </a:p>
      </dgm:t>
    </dgm:pt>
    <dgm:pt modelId="{0A752FF8-55CC-4B31-B767-D7ADDF475F71}" type="parTrans" cxnId="{04FDCB91-86A0-4AAE-909D-95CB5E65718F}">
      <dgm:prSet/>
      <dgm:spPr/>
      <dgm:t>
        <a:bodyPr/>
        <a:lstStyle/>
        <a:p>
          <a:endParaRPr lang="en-US"/>
        </a:p>
      </dgm:t>
    </dgm:pt>
    <dgm:pt modelId="{6D2B39C1-1D53-47D7-A367-0E58638D6B8D}" type="sibTrans" cxnId="{04FDCB91-86A0-4AAE-909D-95CB5E65718F}">
      <dgm:prSet/>
      <dgm:spPr/>
      <dgm:t>
        <a:bodyPr/>
        <a:lstStyle/>
        <a:p>
          <a:endParaRPr lang="en-US"/>
        </a:p>
      </dgm:t>
    </dgm:pt>
    <dgm:pt modelId="{88484F36-2CDA-41C5-A51C-9B8586402696}">
      <dgm:prSet phldrT="[Text]"/>
      <dgm:spPr/>
      <dgm:t>
        <a:bodyPr/>
        <a:lstStyle/>
        <a:p>
          <a:r>
            <a:rPr lang="en-US" dirty="0" smtClean="0"/>
            <a:t>46.2%  of NM students take remedial courses in college within two years after gradation.</a:t>
          </a:r>
          <a:endParaRPr lang="en-US" dirty="0"/>
        </a:p>
      </dgm:t>
    </dgm:pt>
    <dgm:pt modelId="{2887D81A-BFAB-40FA-B373-C1AC23C140DA}" type="parTrans" cxnId="{45F03F51-F647-403A-9A9E-1C658C1C525D}">
      <dgm:prSet/>
      <dgm:spPr/>
      <dgm:t>
        <a:bodyPr/>
        <a:lstStyle/>
        <a:p>
          <a:endParaRPr lang="en-US"/>
        </a:p>
      </dgm:t>
    </dgm:pt>
    <dgm:pt modelId="{B1BE82AC-35E1-40EF-ACE2-0A3A32F9CD63}" type="sibTrans" cxnId="{45F03F51-F647-403A-9A9E-1C658C1C525D}">
      <dgm:prSet/>
      <dgm:spPr/>
      <dgm:t>
        <a:bodyPr/>
        <a:lstStyle/>
        <a:p>
          <a:endParaRPr lang="en-US"/>
        </a:p>
      </dgm:t>
    </dgm:pt>
    <dgm:pt modelId="{6F9D9FF2-4CA6-4158-8B46-DF6CC6511C4C}" type="pres">
      <dgm:prSet presAssocID="{AFD4C35B-3276-425F-8B17-9BB2DBDB916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6BCF-3302-45AA-88D9-39AFFEAEB313}" type="pres">
      <dgm:prSet presAssocID="{008A9974-2FE3-4C53-909B-562A7D4FD663}" presName="comp" presStyleCnt="0"/>
      <dgm:spPr/>
    </dgm:pt>
    <dgm:pt modelId="{BC0E1302-D9A0-4AB2-B5D8-B0DABC9176C2}" type="pres">
      <dgm:prSet presAssocID="{008A9974-2FE3-4C53-909B-562A7D4FD663}" presName="box" presStyleLbl="node1" presStyleIdx="0" presStyleCnt="3"/>
      <dgm:spPr/>
      <dgm:t>
        <a:bodyPr/>
        <a:lstStyle/>
        <a:p>
          <a:endParaRPr lang="en-US"/>
        </a:p>
      </dgm:t>
    </dgm:pt>
    <dgm:pt modelId="{09BC0E57-80BA-407C-AD61-DA8492658B33}" type="pres">
      <dgm:prSet presAssocID="{008A9974-2FE3-4C53-909B-562A7D4FD66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71D354-C528-4971-888F-E3F63DA83C0A}" type="pres">
      <dgm:prSet presAssocID="{008A9974-2FE3-4C53-909B-562A7D4FD6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9328-474B-4C5C-8FF6-A975FFE0FAD2}" type="pres">
      <dgm:prSet presAssocID="{34256225-FD9A-4798-B9FB-2601E5C1A72F}" presName="spacer" presStyleCnt="0"/>
      <dgm:spPr/>
    </dgm:pt>
    <dgm:pt modelId="{FD55D477-6A0C-4F03-B512-86B46182F47E}" type="pres">
      <dgm:prSet presAssocID="{157D2965-6E4E-40B0-AC38-3504420F03C2}" presName="comp" presStyleCnt="0"/>
      <dgm:spPr/>
    </dgm:pt>
    <dgm:pt modelId="{85769F07-FC99-42AA-A749-2117033D751D}" type="pres">
      <dgm:prSet presAssocID="{157D2965-6E4E-40B0-AC38-3504420F03C2}" presName="box" presStyleLbl="node1" presStyleIdx="1" presStyleCnt="3"/>
      <dgm:spPr/>
      <dgm:t>
        <a:bodyPr/>
        <a:lstStyle/>
        <a:p>
          <a:endParaRPr lang="en-US"/>
        </a:p>
      </dgm:t>
    </dgm:pt>
    <dgm:pt modelId="{636C8E4D-B2D5-4939-92B2-DFA0EC9BC4AA}" type="pres">
      <dgm:prSet presAssocID="{157D2965-6E4E-40B0-AC38-3504420F03C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E14F48-240F-4B06-A59B-B9AB932AE45A}" type="pres">
      <dgm:prSet presAssocID="{157D2965-6E4E-40B0-AC38-3504420F03C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37EEE-4E06-491A-A5F2-602DE0784E2E}" type="pres">
      <dgm:prSet presAssocID="{6D2B39C1-1D53-47D7-A367-0E58638D6B8D}" presName="spacer" presStyleCnt="0"/>
      <dgm:spPr/>
    </dgm:pt>
    <dgm:pt modelId="{83AB7C1A-5512-43AE-A10F-94C76A05D4CA}" type="pres">
      <dgm:prSet presAssocID="{88484F36-2CDA-41C5-A51C-9B8586402696}" presName="comp" presStyleCnt="0"/>
      <dgm:spPr/>
    </dgm:pt>
    <dgm:pt modelId="{B8D2414B-EA77-4E85-BD1E-A6772CAC674D}" type="pres">
      <dgm:prSet presAssocID="{88484F36-2CDA-41C5-A51C-9B8586402696}" presName="box" presStyleLbl="node1" presStyleIdx="2" presStyleCnt="3"/>
      <dgm:spPr/>
      <dgm:t>
        <a:bodyPr/>
        <a:lstStyle/>
        <a:p>
          <a:endParaRPr lang="en-US"/>
        </a:p>
      </dgm:t>
    </dgm:pt>
    <dgm:pt modelId="{7E19234B-D59F-4C50-8175-525688455661}" type="pres">
      <dgm:prSet presAssocID="{88484F36-2CDA-41C5-A51C-9B858640269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2E3012-5D41-4665-9C69-9AF18F97EB4D}" type="pres">
      <dgm:prSet presAssocID="{88484F36-2CDA-41C5-A51C-9B85864026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F956B-AA4B-4CFC-931D-BC282042211D}" type="presOf" srcId="{88484F36-2CDA-41C5-A51C-9B8586402696}" destId="{B8D2414B-EA77-4E85-BD1E-A6772CAC674D}" srcOrd="0" destOrd="0" presId="urn:microsoft.com/office/officeart/2005/8/layout/vList4"/>
    <dgm:cxn modelId="{55AF7FE2-4181-4651-A062-6A0C77952109}" type="presOf" srcId="{157D2965-6E4E-40B0-AC38-3504420F03C2}" destId="{94E14F48-240F-4B06-A59B-B9AB932AE45A}" srcOrd="1" destOrd="0" presId="urn:microsoft.com/office/officeart/2005/8/layout/vList4"/>
    <dgm:cxn modelId="{E402FD7B-9476-462C-B249-E332D114680C}" type="presOf" srcId="{AFD4C35B-3276-425F-8B17-9BB2DBDB9160}" destId="{6F9D9FF2-4CA6-4158-8B46-DF6CC6511C4C}" srcOrd="0" destOrd="0" presId="urn:microsoft.com/office/officeart/2005/8/layout/vList4"/>
    <dgm:cxn modelId="{45F03F51-F647-403A-9A9E-1C658C1C525D}" srcId="{AFD4C35B-3276-425F-8B17-9BB2DBDB9160}" destId="{88484F36-2CDA-41C5-A51C-9B8586402696}" srcOrd="2" destOrd="0" parTransId="{2887D81A-BFAB-40FA-B373-C1AC23C140DA}" sibTransId="{B1BE82AC-35E1-40EF-ACE2-0A3A32F9CD63}"/>
    <dgm:cxn modelId="{985CA2E0-E167-43CB-8540-C545053E53BE}" type="presOf" srcId="{88484F36-2CDA-41C5-A51C-9B8586402696}" destId="{5F2E3012-5D41-4665-9C69-9AF18F97EB4D}" srcOrd="1" destOrd="0" presId="urn:microsoft.com/office/officeart/2005/8/layout/vList4"/>
    <dgm:cxn modelId="{04FDCB91-86A0-4AAE-909D-95CB5E65718F}" srcId="{AFD4C35B-3276-425F-8B17-9BB2DBDB9160}" destId="{157D2965-6E4E-40B0-AC38-3504420F03C2}" srcOrd="1" destOrd="0" parTransId="{0A752FF8-55CC-4B31-B767-D7ADDF475F71}" sibTransId="{6D2B39C1-1D53-47D7-A367-0E58638D6B8D}"/>
    <dgm:cxn modelId="{2A83A3D0-4D38-4201-A822-F86EE9AA7D23}" srcId="{AFD4C35B-3276-425F-8B17-9BB2DBDB9160}" destId="{008A9974-2FE3-4C53-909B-562A7D4FD663}" srcOrd="0" destOrd="0" parTransId="{A602EFA9-D325-489D-9FE9-9CE114CFA375}" sibTransId="{34256225-FD9A-4798-B9FB-2601E5C1A72F}"/>
    <dgm:cxn modelId="{6516F2E9-DF8E-414B-96EE-B1753D396736}" type="presOf" srcId="{008A9974-2FE3-4C53-909B-562A7D4FD663}" destId="{FC71D354-C528-4971-888F-E3F63DA83C0A}" srcOrd="1" destOrd="0" presId="urn:microsoft.com/office/officeart/2005/8/layout/vList4"/>
    <dgm:cxn modelId="{AC19B8C5-BD2E-4B00-831B-416A3D200728}" type="presOf" srcId="{008A9974-2FE3-4C53-909B-562A7D4FD663}" destId="{BC0E1302-D9A0-4AB2-B5D8-B0DABC9176C2}" srcOrd="0" destOrd="0" presId="urn:microsoft.com/office/officeart/2005/8/layout/vList4"/>
    <dgm:cxn modelId="{8C939779-3481-486B-BEDA-973286969152}" type="presOf" srcId="{157D2965-6E4E-40B0-AC38-3504420F03C2}" destId="{85769F07-FC99-42AA-A749-2117033D751D}" srcOrd="0" destOrd="0" presId="urn:microsoft.com/office/officeart/2005/8/layout/vList4"/>
    <dgm:cxn modelId="{D99E68A4-CD84-4788-A465-810A09945696}" type="presParOf" srcId="{6F9D9FF2-4CA6-4158-8B46-DF6CC6511C4C}" destId="{15BD6BCF-3302-45AA-88D9-39AFFEAEB313}" srcOrd="0" destOrd="0" presId="urn:microsoft.com/office/officeart/2005/8/layout/vList4"/>
    <dgm:cxn modelId="{499166A0-5ED9-4DC3-AC51-BC5D6D9E9BC4}" type="presParOf" srcId="{15BD6BCF-3302-45AA-88D9-39AFFEAEB313}" destId="{BC0E1302-D9A0-4AB2-B5D8-B0DABC9176C2}" srcOrd="0" destOrd="0" presId="urn:microsoft.com/office/officeart/2005/8/layout/vList4"/>
    <dgm:cxn modelId="{3A4B8F9B-7A51-4CE2-8BD5-6458BEDC2E0E}" type="presParOf" srcId="{15BD6BCF-3302-45AA-88D9-39AFFEAEB313}" destId="{09BC0E57-80BA-407C-AD61-DA8492658B33}" srcOrd="1" destOrd="0" presId="urn:microsoft.com/office/officeart/2005/8/layout/vList4"/>
    <dgm:cxn modelId="{23891D64-1453-4F72-9C35-846680370D13}" type="presParOf" srcId="{15BD6BCF-3302-45AA-88D9-39AFFEAEB313}" destId="{FC71D354-C528-4971-888F-E3F63DA83C0A}" srcOrd="2" destOrd="0" presId="urn:microsoft.com/office/officeart/2005/8/layout/vList4"/>
    <dgm:cxn modelId="{46B8D7AD-3AE6-4AE7-8FDE-00E83DE12E09}" type="presParOf" srcId="{6F9D9FF2-4CA6-4158-8B46-DF6CC6511C4C}" destId="{82449328-474B-4C5C-8FF6-A975FFE0FAD2}" srcOrd="1" destOrd="0" presId="urn:microsoft.com/office/officeart/2005/8/layout/vList4"/>
    <dgm:cxn modelId="{FF8C2E18-E423-4571-B5C0-DEDC698AAA86}" type="presParOf" srcId="{6F9D9FF2-4CA6-4158-8B46-DF6CC6511C4C}" destId="{FD55D477-6A0C-4F03-B512-86B46182F47E}" srcOrd="2" destOrd="0" presId="urn:microsoft.com/office/officeart/2005/8/layout/vList4"/>
    <dgm:cxn modelId="{4BCBF86B-C81C-4155-BA6D-50D4E8A0BD29}" type="presParOf" srcId="{FD55D477-6A0C-4F03-B512-86B46182F47E}" destId="{85769F07-FC99-42AA-A749-2117033D751D}" srcOrd="0" destOrd="0" presId="urn:microsoft.com/office/officeart/2005/8/layout/vList4"/>
    <dgm:cxn modelId="{5C4C4123-D240-44BC-B3B3-3E090A33972F}" type="presParOf" srcId="{FD55D477-6A0C-4F03-B512-86B46182F47E}" destId="{636C8E4D-B2D5-4939-92B2-DFA0EC9BC4AA}" srcOrd="1" destOrd="0" presId="urn:microsoft.com/office/officeart/2005/8/layout/vList4"/>
    <dgm:cxn modelId="{CB189C57-F181-4C6E-B4A0-736971ECE76F}" type="presParOf" srcId="{FD55D477-6A0C-4F03-B512-86B46182F47E}" destId="{94E14F48-240F-4B06-A59B-B9AB932AE45A}" srcOrd="2" destOrd="0" presId="urn:microsoft.com/office/officeart/2005/8/layout/vList4"/>
    <dgm:cxn modelId="{015249D5-7244-45E3-A5A6-0733E8D6C0C7}" type="presParOf" srcId="{6F9D9FF2-4CA6-4158-8B46-DF6CC6511C4C}" destId="{2F537EEE-4E06-491A-A5F2-602DE0784E2E}" srcOrd="3" destOrd="0" presId="urn:microsoft.com/office/officeart/2005/8/layout/vList4"/>
    <dgm:cxn modelId="{20179FC3-99E1-4B47-96AF-44452F92B673}" type="presParOf" srcId="{6F9D9FF2-4CA6-4158-8B46-DF6CC6511C4C}" destId="{83AB7C1A-5512-43AE-A10F-94C76A05D4CA}" srcOrd="4" destOrd="0" presId="urn:microsoft.com/office/officeart/2005/8/layout/vList4"/>
    <dgm:cxn modelId="{C5A3CE0B-3EBF-4FF3-A266-6C1F014697F1}" type="presParOf" srcId="{83AB7C1A-5512-43AE-A10F-94C76A05D4CA}" destId="{B8D2414B-EA77-4E85-BD1E-A6772CAC674D}" srcOrd="0" destOrd="0" presId="urn:microsoft.com/office/officeart/2005/8/layout/vList4"/>
    <dgm:cxn modelId="{99032A31-25E1-4357-B8CB-A4DAA2D6CC73}" type="presParOf" srcId="{83AB7C1A-5512-43AE-A10F-94C76A05D4CA}" destId="{7E19234B-D59F-4C50-8175-525688455661}" srcOrd="1" destOrd="0" presId="urn:microsoft.com/office/officeart/2005/8/layout/vList4"/>
    <dgm:cxn modelId="{F82B9884-1F46-4985-86C2-19EF38856594}" type="presParOf" srcId="{83AB7C1A-5512-43AE-A10F-94C76A05D4CA}" destId="{5F2E3012-5D41-4665-9C69-9AF18F97EB4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0D11A-6AD1-4D7E-A604-D4A62D2C3F7D}" type="doc">
      <dgm:prSet loTypeId="urn:microsoft.com/office/officeart/2005/8/layout/vList6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558594-EDEA-49D2-849C-8E2597A7EAC9}">
      <dgm:prSet phldrT="[Text]" custT="1"/>
      <dgm:spPr/>
      <dgm:t>
        <a:bodyPr/>
        <a:lstStyle/>
        <a:p>
          <a:r>
            <a:rPr lang="en-US" sz="4000" dirty="0" smtClean="0"/>
            <a:t>Fall 2011</a:t>
          </a:r>
          <a:endParaRPr lang="en-US" sz="4000" dirty="0"/>
        </a:p>
      </dgm:t>
    </dgm:pt>
    <dgm:pt modelId="{F8694657-A636-46F1-999D-C5A0B2B7F6AD}" type="parTrans" cxnId="{7DB224ED-5A61-4A7F-BC2B-B0D1BE150B8D}">
      <dgm:prSet/>
      <dgm:spPr/>
      <dgm:t>
        <a:bodyPr/>
        <a:lstStyle/>
        <a:p>
          <a:endParaRPr lang="en-US"/>
        </a:p>
      </dgm:t>
    </dgm:pt>
    <dgm:pt modelId="{2165B4D1-E966-4EA8-8C7D-70A2E3EEAAF0}" type="sibTrans" cxnId="{7DB224ED-5A61-4A7F-BC2B-B0D1BE150B8D}">
      <dgm:prSet/>
      <dgm:spPr/>
      <dgm:t>
        <a:bodyPr/>
        <a:lstStyle/>
        <a:p>
          <a:endParaRPr lang="en-US"/>
        </a:p>
      </dgm:t>
    </dgm:pt>
    <dgm:pt modelId="{2A91ACD5-2E51-4B05-81A2-C03B070B5EA8}">
      <dgm:prSet phldrT="[Text]" custT="1"/>
      <dgm:spPr/>
      <dgm:t>
        <a:bodyPr/>
        <a:lstStyle/>
        <a:p>
          <a:r>
            <a:rPr lang="en-US" sz="4000" dirty="0" smtClean="0"/>
            <a:t>Fall 2012</a:t>
          </a:r>
          <a:endParaRPr lang="en-US" sz="4000" dirty="0"/>
        </a:p>
      </dgm:t>
    </dgm:pt>
    <dgm:pt modelId="{E225BB27-01E9-49D6-9E58-6B950F91675D}" type="parTrans" cxnId="{3D43216B-4638-442F-9316-58E0BF952708}">
      <dgm:prSet/>
      <dgm:spPr/>
      <dgm:t>
        <a:bodyPr/>
        <a:lstStyle/>
        <a:p>
          <a:endParaRPr lang="en-US"/>
        </a:p>
      </dgm:t>
    </dgm:pt>
    <dgm:pt modelId="{0D798A9F-D792-4360-AAD2-63080A409B6E}" type="sibTrans" cxnId="{3D43216B-4638-442F-9316-58E0BF952708}">
      <dgm:prSet/>
      <dgm:spPr/>
      <dgm:t>
        <a:bodyPr/>
        <a:lstStyle/>
        <a:p>
          <a:endParaRPr lang="en-US"/>
        </a:p>
      </dgm:t>
    </dgm:pt>
    <dgm:pt modelId="{12A52E9D-7223-4FE8-A0B6-7441243A76D8}">
      <dgm:prSet/>
      <dgm:spPr/>
      <dgm:t>
        <a:bodyPr/>
        <a:lstStyle/>
        <a:p>
          <a:endParaRPr lang="en-US" sz="1700" dirty="0"/>
        </a:p>
      </dgm:t>
    </dgm:pt>
    <dgm:pt modelId="{DB5A1416-5995-42E0-AE5A-E6DC2DC8D5ED}" type="parTrans" cxnId="{6CDFE405-DBC0-4EEA-9747-F9C5455FEAD2}">
      <dgm:prSet/>
      <dgm:spPr/>
      <dgm:t>
        <a:bodyPr/>
        <a:lstStyle/>
        <a:p>
          <a:endParaRPr lang="en-US"/>
        </a:p>
      </dgm:t>
    </dgm:pt>
    <dgm:pt modelId="{EA3346D0-BF3A-47AE-A9F1-B15C39E714C1}" type="sibTrans" cxnId="{6CDFE405-DBC0-4EEA-9747-F9C5455FEAD2}">
      <dgm:prSet/>
      <dgm:spPr/>
      <dgm:t>
        <a:bodyPr/>
        <a:lstStyle/>
        <a:p>
          <a:endParaRPr lang="en-US"/>
        </a:p>
      </dgm:t>
    </dgm:pt>
    <dgm:pt modelId="{4986F5E3-A446-471C-B5E0-146FA2520C3C}">
      <dgm:prSet custT="1"/>
      <dgm:spPr/>
      <dgm:t>
        <a:bodyPr/>
        <a:lstStyle/>
        <a:p>
          <a:r>
            <a:rPr lang="en-US" sz="4000" dirty="0" smtClean="0"/>
            <a:t>TBD</a:t>
          </a:r>
          <a:endParaRPr lang="en-US" sz="4000" dirty="0"/>
        </a:p>
      </dgm:t>
    </dgm:pt>
    <dgm:pt modelId="{453B4868-19FA-4C32-8CF0-3DADA63D981E}" type="parTrans" cxnId="{A34BB0C1-1158-492F-99DA-E2189338F067}">
      <dgm:prSet/>
      <dgm:spPr/>
      <dgm:t>
        <a:bodyPr/>
        <a:lstStyle/>
        <a:p>
          <a:endParaRPr lang="en-US"/>
        </a:p>
      </dgm:t>
    </dgm:pt>
    <dgm:pt modelId="{DB22D811-0140-42B9-9F3E-6AE8EF0C72FA}" type="sibTrans" cxnId="{A34BB0C1-1158-492F-99DA-E2189338F067}">
      <dgm:prSet/>
      <dgm:spPr/>
      <dgm:t>
        <a:bodyPr/>
        <a:lstStyle/>
        <a:p>
          <a:endParaRPr lang="en-US"/>
        </a:p>
      </dgm:t>
    </dgm:pt>
    <dgm:pt modelId="{E01EB04E-49B5-4522-BA67-07840B7B05D0}">
      <dgm:prSet phldrT="[Text]"/>
      <dgm:spPr/>
      <dgm:t>
        <a:bodyPr/>
        <a:lstStyle/>
        <a:p>
          <a:endParaRPr lang="en-US" sz="1700" dirty="0"/>
        </a:p>
      </dgm:t>
    </dgm:pt>
    <dgm:pt modelId="{4EF7E0EE-53D6-4C96-874D-0CF77C092B73}" type="parTrans" cxnId="{171BFF56-FE09-4561-8BAD-B480C6008C79}">
      <dgm:prSet/>
      <dgm:spPr/>
      <dgm:t>
        <a:bodyPr/>
        <a:lstStyle/>
        <a:p>
          <a:endParaRPr lang="en-US"/>
        </a:p>
      </dgm:t>
    </dgm:pt>
    <dgm:pt modelId="{7E6D8144-964E-41DF-BFCF-88C91117C65D}" type="sibTrans" cxnId="{171BFF56-FE09-4561-8BAD-B480C6008C79}">
      <dgm:prSet/>
      <dgm:spPr/>
      <dgm:t>
        <a:bodyPr/>
        <a:lstStyle/>
        <a:p>
          <a:endParaRPr lang="en-US"/>
        </a:p>
      </dgm:t>
    </dgm:pt>
    <dgm:pt modelId="{57AFC89E-B397-4380-AB8B-9411D7B42DDB}">
      <dgm:prSet phldrT="[Text]" custT="1"/>
      <dgm:spPr/>
      <dgm:t>
        <a:bodyPr/>
        <a:lstStyle/>
        <a:p>
          <a:r>
            <a:rPr lang="en-US" sz="2400" b="1" dirty="0" smtClean="0"/>
            <a:t>PED will use </a:t>
          </a:r>
          <a:r>
            <a:rPr lang="en-US" sz="2400" b="1" i="1" dirty="0" smtClean="0"/>
            <a:t>PARCC Technology Readiness Tool </a:t>
          </a:r>
          <a:r>
            <a:rPr lang="en-US" sz="2400" b="1" dirty="0" smtClean="0"/>
            <a:t>to determine gaps within LEAs</a:t>
          </a:r>
          <a:endParaRPr lang="en-US" sz="2400" b="1" dirty="0"/>
        </a:p>
      </dgm:t>
    </dgm:pt>
    <dgm:pt modelId="{09EBAB69-491F-4D69-9F74-E9E6FC2AE181}" type="parTrans" cxnId="{A37F097C-1DF0-4A4C-85BE-03B3F9611DEE}">
      <dgm:prSet/>
      <dgm:spPr/>
    </dgm:pt>
    <dgm:pt modelId="{E02DF398-E953-429E-B56F-90FA0BF56273}" type="sibTrans" cxnId="{A37F097C-1DF0-4A4C-85BE-03B3F9611DEE}">
      <dgm:prSet/>
      <dgm:spPr/>
    </dgm:pt>
    <dgm:pt modelId="{DD1DA4EE-FA7A-402F-A63D-9268DB407F2D}">
      <dgm:prSet phldrT="[Text]" custT="1"/>
      <dgm:spPr/>
      <dgm:t>
        <a:bodyPr/>
        <a:lstStyle/>
        <a:p>
          <a:r>
            <a:rPr lang="en-US" sz="2400" b="1" dirty="0" smtClean="0"/>
            <a:t>PED conducted its own technology survey </a:t>
          </a:r>
          <a:endParaRPr lang="en-US" sz="2400" b="1" dirty="0"/>
        </a:p>
      </dgm:t>
    </dgm:pt>
    <dgm:pt modelId="{F0371D61-A962-4438-9F26-C19F1908FE4F}" type="parTrans" cxnId="{007D4C5F-C740-47CF-9C93-C7CD28141A71}">
      <dgm:prSet/>
      <dgm:spPr/>
    </dgm:pt>
    <dgm:pt modelId="{9AAA6178-E657-4A8D-8169-1B2688D84705}" type="sibTrans" cxnId="{007D4C5F-C740-47CF-9C93-C7CD28141A71}">
      <dgm:prSet/>
      <dgm:spPr/>
    </dgm:pt>
    <dgm:pt modelId="{7A75A85C-6D60-473B-AC5C-835BE74819C5}">
      <dgm:prSet custT="1"/>
      <dgm:spPr/>
      <dgm:t>
        <a:bodyPr/>
        <a:lstStyle/>
        <a:p>
          <a:r>
            <a:rPr lang="en-US" sz="2200" b="1" dirty="0" smtClean="0"/>
            <a:t>PED will continue technology inquiries until PARCC is implemented</a:t>
          </a:r>
          <a:endParaRPr lang="en-US" sz="2200" b="1" dirty="0"/>
        </a:p>
      </dgm:t>
    </dgm:pt>
    <dgm:pt modelId="{BE528352-D2EC-4434-B8FA-D756E1E72BA4}" type="parTrans" cxnId="{0586A970-7D5A-4425-BBD1-1E9314AC2B9F}">
      <dgm:prSet/>
      <dgm:spPr/>
    </dgm:pt>
    <dgm:pt modelId="{39528D75-7E2B-4BAD-AB1A-0AB9266FF0E2}" type="sibTrans" cxnId="{0586A970-7D5A-4425-BBD1-1E9314AC2B9F}">
      <dgm:prSet/>
      <dgm:spPr/>
    </dgm:pt>
    <dgm:pt modelId="{7C9D0196-E5EA-40A1-9CDD-7356D96E60B9}" type="pres">
      <dgm:prSet presAssocID="{BB90D11A-6AD1-4D7E-A604-D4A62D2C3F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5AF7FC-63A7-440C-8E4C-D1E534BDB863}" type="pres">
      <dgm:prSet presAssocID="{9A558594-EDEA-49D2-849C-8E2597A7EAC9}" presName="linNode" presStyleCnt="0"/>
      <dgm:spPr/>
    </dgm:pt>
    <dgm:pt modelId="{BDC02319-D0D7-4755-B8CE-94F8DC075638}" type="pres">
      <dgm:prSet presAssocID="{9A558594-EDEA-49D2-849C-8E2597A7EAC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D5B1D-E4C0-4F2D-BC11-19884669D03A}" type="pres">
      <dgm:prSet presAssocID="{9A558594-EDEA-49D2-849C-8E2597A7EAC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D8F9D-D04C-4135-B14F-4A31F6299B79}" type="pres">
      <dgm:prSet presAssocID="{2165B4D1-E966-4EA8-8C7D-70A2E3EEAAF0}" presName="spacing" presStyleCnt="0"/>
      <dgm:spPr/>
    </dgm:pt>
    <dgm:pt modelId="{FB527324-E835-439E-9D15-6026BB24FE81}" type="pres">
      <dgm:prSet presAssocID="{2A91ACD5-2E51-4B05-81A2-C03B070B5EA8}" presName="linNode" presStyleCnt="0"/>
      <dgm:spPr/>
    </dgm:pt>
    <dgm:pt modelId="{8A6AD85C-CAE4-482F-B855-EE225D5D4C8C}" type="pres">
      <dgm:prSet presAssocID="{2A91ACD5-2E51-4B05-81A2-C03B070B5EA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85E51-D74F-4398-9D9D-631EF34119CC}" type="pres">
      <dgm:prSet presAssocID="{2A91ACD5-2E51-4B05-81A2-C03B070B5EA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026BB-9F30-4836-B9D9-A19C4B1E9B6F}" type="pres">
      <dgm:prSet presAssocID="{0D798A9F-D792-4360-AAD2-63080A409B6E}" presName="spacing" presStyleCnt="0"/>
      <dgm:spPr/>
    </dgm:pt>
    <dgm:pt modelId="{77593452-DCBC-4D72-9876-900806F9389D}" type="pres">
      <dgm:prSet presAssocID="{4986F5E3-A446-471C-B5E0-146FA2520C3C}" presName="linNode" presStyleCnt="0"/>
      <dgm:spPr/>
    </dgm:pt>
    <dgm:pt modelId="{F0CC0D6E-1875-4B41-B557-DA600D0951A4}" type="pres">
      <dgm:prSet presAssocID="{4986F5E3-A446-471C-B5E0-146FA2520C3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B103C-7CD9-42AA-B58B-B93EEC3D43E0}" type="pres">
      <dgm:prSet presAssocID="{4986F5E3-A446-471C-B5E0-146FA2520C3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FE405-DBC0-4EEA-9747-F9C5455FEAD2}" srcId="{9A558594-EDEA-49D2-849C-8E2597A7EAC9}" destId="{12A52E9D-7223-4FE8-A0B6-7441243A76D8}" srcOrd="2" destOrd="0" parTransId="{DB5A1416-5995-42E0-AE5A-E6DC2DC8D5ED}" sibTransId="{EA3346D0-BF3A-47AE-A9F1-B15C39E714C1}"/>
    <dgm:cxn modelId="{A34BB0C1-1158-492F-99DA-E2189338F067}" srcId="{BB90D11A-6AD1-4D7E-A604-D4A62D2C3F7D}" destId="{4986F5E3-A446-471C-B5E0-146FA2520C3C}" srcOrd="2" destOrd="0" parTransId="{453B4868-19FA-4C32-8CF0-3DADA63D981E}" sibTransId="{DB22D811-0140-42B9-9F3E-6AE8EF0C72FA}"/>
    <dgm:cxn modelId="{0586A970-7D5A-4425-BBD1-1E9314AC2B9F}" srcId="{4986F5E3-A446-471C-B5E0-146FA2520C3C}" destId="{7A75A85C-6D60-473B-AC5C-835BE74819C5}" srcOrd="0" destOrd="0" parTransId="{BE528352-D2EC-4434-B8FA-D756E1E72BA4}" sibTransId="{39528D75-7E2B-4BAD-AB1A-0AB9266FF0E2}"/>
    <dgm:cxn modelId="{8E96B0FD-B3F9-4851-A017-7E5318842CD8}" type="presOf" srcId="{2A91ACD5-2E51-4B05-81A2-C03B070B5EA8}" destId="{8A6AD85C-CAE4-482F-B855-EE225D5D4C8C}" srcOrd="0" destOrd="0" presId="urn:microsoft.com/office/officeart/2005/8/layout/vList6"/>
    <dgm:cxn modelId="{C6CADDD1-848D-47AF-B629-976E44F46898}" type="presOf" srcId="{BB90D11A-6AD1-4D7E-A604-D4A62D2C3F7D}" destId="{7C9D0196-E5EA-40A1-9CDD-7356D96E60B9}" srcOrd="0" destOrd="0" presId="urn:microsoft.com/office/officeart/2005/8/layout/vList6"/>
    <dgm:cxn modelId="{7DB224ED-5A61-4A7F-BC2B-B0D1BE150B8D}" srcId="{BB90D11A-6AD1-4D7E-A604-D4A62D2C3F7D}" destId="{9A558594-EDEA-49D2-849C-8E2597A7EAC9}" srcOrd="0" destOrd="0" parTransId="{F8694657-A636-46F1-999D-C5A0B2B7F6AD}" sibTransId="{2165B4D1-E966-4EA8-8C7D-70A2E3EEAAF0}"/>
    <dgm:cxn modelId="{0D18BD04-4BEE-4A87-A2D4-5B2A483C3676}" type="presOf" srcId="{9A558594-EDEA-49D2-849C-8E2597A7EAC9}" destId="{BDC02319-D0D7-4755-B8CE-94F8DC075638}" srcOrd="0" destOrd="0" presId="urn:microsoft.com/office/officeart/2005/8/layout/vList6"/>
    <dgm:cxn modelId="{171BFF56-FE09-4561-8BAD-B480C6008C79}" srcId="{9A558594-EDEA-49D2-849C-8E2597A7EAC9}" destId="{E01EB04E-49B5-4522-BA67-07840B7B05D0}" srcOrd="1" destOrd="0" parTransId="{4EF7E0EE-53D6-4C96-874D-0CF77C092B73}" sibTransId="{7E6D8144-964E-41DF-BFCF-88C91117C65D}"/>
    <dgm:cxn modelId="{A37F097C-1DF0-4A4C-85BE-03B3F9611DEE}" srcId="{2A91ACD5-2E51-4B05-81A2-C03B070B5EA8}" destId="{57AFC89E-B397-4380-AB8B-9411D7B42DDB}" srcOrd="0" destOrd="0" parTransId="{09EBAB69-491F-4D69-9F74-E9E6FC2AE181}" sibTransId="{E02DF398-E953-429E-B56F-90FA0BF56273}"/>
    <dgm:cxn modelId="{6D680A9B-CA1A-4650-8829-707AA5D459AA}" type="presOf" srcId="{DD1DA4EE-FA7A-402F-A63D-9268DB407F2D}" destId="{574D5B1D-E4C0-4F2D-BC11-19884669D03A}" srcOrd="0" destOrd="0" presId="urn:microsoft.com/office/officeart/2005/8/layout/vList6"/>
    <dgm:cxn modelId="{DB68A3DF-B432-4754-8A8C-F089506FA50D}" type="presOf" srcId="{4986F5E3-A446-471C-B5E0-146FA2520C3C}" destId="{F0CC0D6E-1875-4B41-B557-DA600D0951A4}" srcOrd="0" destOrd="0" presId="urn:microsoft.com/office/officeart/2005/8/layout/vList6"/>
    <dgm:cxn modelId="{3D43216B-4638-442F-9316-58E0BF952708}" srcId="{BB90D11A-6AD1-4D7E-A604-D4A62D2C3F7D}" destId="{2A91ACD5-2E51-4B05-81A2-C03B070B5EA8}" srcOrd="1" destOrd="0" parTransId="{E225BB27-01E9-49D6-9E58-6B950F91675D}" sibTransId="{0D798A9F-D792-4360-AAD2-63080A409B6E}"/>
    <dgm:cxn modelId="{A6B8D1B1-335C-4A71-8934-966A1C862D68}" type="presOf" srcId="{57AFC89E-B397-4380-AB8B-9411D7B42DDB}" destId="{E1D85E51-D74F-4398-9D9D-631EF34119CC}" srcOrd="0" destOrd="0" presId="urn:microsoft.com/office/officeart/2005/8/layout/vList6"/>
    <dgm:cxn modelId="{E00B6451-5EA0-48C0-931F-7E66B0DDE473}" type="presOf" srcId="{12A52E9D-7223-4FE8-A0B6-7441243A76D8}" destId="{574D5B1D-E4C0-4F2D-BC11-19884669D03A}" srcOrd="0" destOrd="2" presId="urn:microsoft.com/office/officeart/2005/8/layout/vList6"/>
    <dgm:cxn modelId="{4F858F3A-F6BC-49E0-B2D7-68971C102733}" type="presOf" srcId="{E01EB04E-49B5-4522-BA67-07840B7B05D0}" destId="{574D5B1D-E4C0-4F2D-BC11-19884669D03A}" srcOrd="0" destOrd="1" presId="urn:microsoft.com/office/officeart/2005/8/layout/vList6"/>
    <dgm:cxn modelId="{8C5A74D5-20BF-4386-B832-C97462EE6780}" type="presOf" srcId="{7A75A85C-6D60-473B-AC5C-835BE74819C5}" destId="{F6BB103C-7CD9-42AA-B58B-B93EEC3D43E0}" srcOrd="0" destOrd="0" presId="urn:microsoft.com/office/officeart/2005/8/layout/vList6"/>
    <dgm:cxn modelId="{007D4C5F-C740-47CF-9C93-C7CD28141A71}" srcId="{9A558594-EDEA-49D2-849C-8E2597A7EAC9}" destId="{DD1DA4EE-FA7A-402F-A63D-9268DB407F2D}" srcOrd="0" destOrd="0" parTransId="{F0371D61-A962-4438-9F26-C19F1908FE4F}" sibTransId="{9AAA6178-E657-4A8D-8169-1B2688D84705}"/>
    <dgm:cxn modelId="{C0E389D4-01C6-429D-A996-DA02795C315D}" type="presParOf" srcId="{7C9D0196-E5EA-40A1-9CDD-7356D96E60B9}" destId="{0D5AF7FC-63A7-440C-8E4C-D1E534BDB863}" srcOrd="0" destOrd="0" presId="urn:microsoft.com/office/officeart/2005/8/layout/vList6"/>
    <dgm:cxn modelId="{1FA52A95-5545-46B1-ABC8-9E57F3214E71}" type="presParOf" srcId="{0D5AF7FC-63A7-440C-8E4C-D1E534BDB863}" destId="{BDC02319-D0D7-4755-B8CE-94F8DC075638}" srcOrd="0" destOrd="0" presId="urn:microsoft.com/office/officeart/2005/8/layout/vList6"/>
    <dgm:cxn modelId="{1D4C9594-3F41-477A-8FA2-9139362942FD}" type="presParOf" srcId="{0D5AF7FC-63A7-440C-8E4C-D1E534BDB863}" destId="{574D5B1D-E4C0-4F2D-BC11-19884669D03A}" srcOrd="1" destOrd="0" presId="urn:microsoft.com/office/officeart/2005/8/layout/vList6"/>
    <dgm:cxn modelId="{CFB9B761-B1E9-49CE-B86B-8F05E0A3F3D3}" type="presParOf" srcId="{7C9D0196-E5EA-40A1-9CDD-7356D96E60B9}" destId="{DC2D8F9D-D04C-4135-B14F-4A31F6299B79}" srcOrd="1" destOrd="0" presId="urn:microsoft.com/office/officeart/2005/8/layout/vList6"/>
    <dgm:cxn modelId="{4AB47348-A9B0-4F01-916A-A1E0204DA1AC}" type="presParOf" srcId="{7C9D0196-E5EA-40A1-9CDD-7356D96E60B9}" destId="{FB527324-E835-439E-9D15-6026BB24FE81}" srcOrd="2" destOrd="0" presId="urn:microsoft.com/office/officeart/2005/8/layout/vList6"/>
    <dgm:cxn modelId="{F16B822E-8081-4334-B217-D2104E71EF68}" type="presParOf" srcId="{FB527324-E835-439E-9D15-6026BB24FE81}" destId="{8A6AD85C-CAE4-482F-B855-EE225D5D4C8C}" srcOrd="0" destOrd="0" presId="urn:microsoft.com/office/officeart/2005/8/layout/vList6"/>
    <dgm:cxn modelId="{CFE24AD6-373D-461F-A68B-C8A458C87AE6}" type="presParOf" srcId="{FB527324-E835-439E-9D15-6026BB24FE81}" destId="{E1D85E51-D74F-4398-9D9D-631EF34119CC}" srcOrd="1" destOrd="0" presId="urn:microsoft.com/office/officeart/2005/8/layout/vList6"/>
    <dgm:cxn modelId="{CF3105D0-76B6-4448-8271-562DE846936F}" type="presParOf" srcId="{7C9D0196-E5EA-40A1-9CDD-7356D96E60B9}" destId="{459026BB-9F30-4836-B9D9-A19C4B1E9B6F}" srcOrd="3" destOrd="0" presId="urn:microsoft.com/office/officeart/2005/8/layout/vList6"/>
    <dgm:cxn modelId="{55C3A339-E724-4363-812F-256033BBF553}" type="presParOf" srcId="{7C9D0196-E5EA-40A1-9CDD-7356D96E60B9}" destId="{77593452-DCBC-4D72-9876-900806F9389D}" srcOrd="4" destOrd="0" presId="urn:microsoft.com/office/officeart/2005/8/layout/vList6"/>
    <dgm:cxn modelId="{9BFBBC4A-C92E-481D-AE7D-A4D2EE4024F6}" type="presParOf" srcId="{77593452-DCBC-4D72-9876-900806F9389D}" destId="{F0CC0D6E-1875-4B41-B557-DA600D0951A4}" srcOrd="0" destOrd="0" presId="urn:microsoft.com/office/officeart/2005/8/layout/vList6"/>
    <dgm:cxn modelId="{FA6D35BD-46E8-4A81-881E-5A8D5B6423DF}" type="presParOf" srcId="{77593452-DCBC-4D72-9876-900806F9389D}" destId="{F6BB103C-7CD9-42AA-B58B-B93EEC3D43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A4F73-272C-4207-AB1C-30934230614F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465428A4-914F-4231-B67C-A740875914DF}">
      <dgm:prSet phldrT="[Text]" custT="1"/>
      <dgm:spPr/>
      <dgm:t>
        <a:bodyPr/>
        <a:lstStyle/>
        <a:p>
          <a:r>
            <a:rPr lang="en-US" sz="2800" dirty="0" smtClean="0"/>
            <a:t>www.newmexicocommoncore.org</a:t>
          </a:r>
          <a:endParaRPr lang="en-US" sz="2800" dirty="0"/>
        </a:p>
      </dgm:t>
    </dgm:pt>
    <dgm:pt modelId="{45A0D1BA-C43C-4611-BD03-662DB4A907F9}" type="parTrans" cxnId="{49C56894-A906-4574-A684-C7C9500B9B39}">
      <dgm:prSet/>
      <dgm:spPr/>
      <dgm:t>
        <a:bodyPr/>
        <a:lstStyle/>
        <a:p>
          <a:endParaRPr lang="en-US"/>
        </a:p>
      </dgm:t>
    </dgm:pt>
    <dgm:pt modelId="{8FD7BC31-FCB3-4A7E-80F3-357F2959A559}" type="sibTrans" cxnId="{49C56894-A906-4574-A684-C7C9500B9B39}">
      <dgm:prSet/>
      <dgm:spPr/>
      <dgm:t>
        <a:bodyPr/>
        <a:lstStyle/>
        <a:p>
          <a:endParaRPr lang="en-US"/>
        </a:p>
      </dgm:t>
    </dgm:pt>
    <dgm:pt modelId="{ACF41587-3F76-4DBA-B689-0DA02FD5CB05}">
      <dgm:prSet phldrT="[Text]"/>
      <dgm:spPr/>
      <dgm:t>
        <a:bodyPr/>
        <a:lstStyle/>
        <a:p>
          <a:r>
            <a:rPr lang="en-US" dirty="0" smtClean="0"/>
            <a:t>State-wide Professional Development &amp; Trainings</a:t>
          </a:r>
          <a:endParaRPr lang="en-US" dirty="0"/>
        </a:p>
      </dgm:t>
    </dgm:pt>
    <dgm:pt modelId="{A41AC7AA-3D9A-4D46-AFCF-AF73E591CC45}" type="parTrans" cxnId="{A42E5C7A-443A-4F72-A08C-A583D5DD177A}">
      <dgm:prSet/>
      <dgm:spPr/>
      <dgm:t>
        <a:bodyPr/>
        <a:lstStyle/>
        <a:p>
          <a:endParaRPr lang="en-US"/>
        </a:p>
      </dgm:t>
    </dgm:pt>
    <dgm:pt modelId="{44E6E509-D44C-4BED-9E6D-1241D17A1256}" type="sibTrans" cxnId="{A42E5C7A-443A-4F72-A08C-A583D5DD177A}">
      <dgm:prSet/>
      <dgm:spPr/>
      <dgm:t>
        <a:bodyPr/>
        <a:lstStyle/>
        <a:p>
          <a:endParaRPr lang="en-US"/>
        </a:p>
      </dgm:t>
    </dgm:pt>
    <dgm:pt modelId="{4D86C1FB-3CB4-4AB6-88CD-1DAC87C27A57}">
      <dgm:prSet phldrT="[Text]"/>
      <dgm:spPr/>
      <dgm:t>
        <a:bodyPr/>
        <a:lstStyle/>
        <a:p>
          <a:r>
            <a:rPr lang="en-US" dirty="0" smtClean="0"/>
            <a:t>New Mexico Educator Leader Cadres (PARCC)</a:t>
          </a:r>
          <a:endParaRPr lang="en-US" dirty="0"/>
        </a:p>
      </dgm:t>
    </dgm:pt>
    <dgm:pt modelId="{7AAEE5B1-5608-4D23-B725-15BBE009C426}" type="parTrans" cxnId="{890BB657-8AA4-43FC-9AA4-E359DDE4E51B}">
      <dgm:prSet/>
      <dgm:spPr/>
      <dgm:t>
        <a:bodyPr/>
        <a:lstStyle/>
        <a:p>
          <a:endParaRPr lang="en-US"/>
        </a:p>
      </dgm:t>
    </dgm:pt>
    <dgm:pt modelId="{C4FD7444-17D6-40A6-A52F-17A209C608F1}" type="sibTrans" cxnId="{890BB657-8AA4-43FC-9AA4-E359DDE4E51B}">
      <dgm:prSet/>
      <dgm:spPr/>
      <dgm:t>
        <a:bodyPr/>
        <a:lstStyle/>
        <a:p>
          <a:endParaRPr lang="en-US"/>
        </a:p>
      </dgm:t>
    </dgm:pt>
    <dgm:pt modelId="{8FDD6AE9-F4BC-464C-B4DA-B365FA771658}">
      <dgm:prSet custT="1"/>
      <dgm:spPr/>
      <dgm:t>
        <a:bodyPr/>
        <a:lstStyle/>
        <a:p>
          <a:r>
            <a:rPr lang="en-US" sz="2800" dirty="0" smtClean="0"/>
            <a:t>New Mexico CCSS Implementation Plan</a:t>
          </a:r>
          <a:endParaRPr lang="en-US" sz="2800" dirty="0"/>
        </a:p>
      </dgm:t>
    </dgm:pt>
    <dgm:pt modelId="{0E856ABB-EE7C-49E3-9218-390A48C95B68}" type="parTrans" cxnId="{12739106-7352-466C-9D5B-BB2B440B3F72}">
      <dgm:prSet/>
      <dgm:spPr/>
      <dgm:t>
        <a:bodyPr/>
        <a:lstStyle/>
        <a:p>
          <a:endParaRPr lang="en-US"/>
        </a:p>
      </dgm:t>
    </dgm:pt>
    <dgm:pt modelId="{80D67B69-6382-4EFE-B0D5-A4B4B7071F92}" type="sibTrans" cxnId="{12739106-7352-466C-9D5B-BB2B440B3F72}">
      <dgm:prSet/>
      <dgm:spPr/>
      <dgm:t>
        <a:bodyPr/>
        <a:lstStyle/>
        <a:p>
          <a:endParaRPr lang="en-US"/>
        </a:p>
      </dgm:t>
    </dgm:pt>
    <dgm:pt modelId="{400011F1-D590-4A28-8772-5933F3701E11}" type="pres">
      <dgm:prSet presAssocID="{C4AA4F73-272C-4207-AB1C-30934230614F}" presName="linearFlow" presStyleCnt="0">
        <dgm:presLayoutVars>
          <dgm:dir/>
          <dgm:resizeHandles val="exact"/>
        </dgm:presLayoutVars>
      </dgm:prSet>
      <dgm:spPr/>
    </dgm:pt>
    <dgm:pt modelId="{CED8ADA5-E5E2-4F22-8AE6-13318E218ABA}" type="pres">
      <dgm:prSet presAssocID="{8FDD6AE9-F4BC-464C-B4DA-B365FA771658}" presName="composite" presStyleCnt="0"/>
      <dgm:spPr/>
    </dgm:pt>
    <dgm:pt modelId="{F0307F88-8D41-440B-B84E-A9D387C5A27C}" type="pres">
      <dgm:prSet presAssocID="{8FDD6AE9-F4BC-464C-B4DA-B365FA771658}" presName="imgShp" presStyleLbl="fgImgPlace1" presStyleIdx="0" presStyleCnt="4" custScaleX="152592" custLinFactNeighborX="-45530" custLinFactNeighborY="-133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7FBD7B-085E-4403-B63C-66630EBDE7A9}" type="pres">
      <dgm:prSet presAssocID="{8FDD6AE9-F4BC-464C-B4DA-B365FA771658}" presName="txShp" presStyleLbl="node1" presStyleIdx="0" presStyleCnt="4" custScaleX="109074" custLinFactNeighborX="17398" custLinFactNeighborY="-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82719-1A81-4FDB-8CEC-D22E742354E2}" type="pres">
      <dgm:prSet presAssocID="{80D67B69-6382-4EFE-B0D5-A4B4B7071F92}" presName="spacing" presStyleCnt="0"/>
      <dgm:spPr/>
    </dgm:pt>
    <dgm:pt modelId="{DC033297-3632-42F3-803A-91C9CBAB8FB2}" type="pres">
      <dgm:prSet presAssocID="{465428A4-914F-4231-B67C-A740875914DF}" presName="composite" presStyleCnt="0"/>
      <dgm:spPr/>
    </dgm:pt>
    <dgm:pt modelId="{389F1A35-1F50-4D95-8894-595DEB4B2006}" type="pres">
      <dgm:prSet presAssocID="{465428A4-914F-4231-B67C-A740875914DF}" presName="imgShp" presStyleLbl="fgImgPlace1" presStyleIdx="1" presStyleCnt="4" custScaleX="161115" custScaleY="103699" custLinFactNeighborX="-42000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76728B-0FA8-4ADE-97F4-B1DA159BF86E}" type="pres">
      <dgm:prSet presAssocID="{465428A4-914F-4231-B67C-A740875914DF}" presName="txShp" presStyleLbl="node1" presStyleIdx="1" presStyleCnt="4" custScaleX="110078" custLinFactNeighborX="16567" custLinFactNeighborY="3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D3C60-B6E1-42C0-9344-2A6A162E6C84}" type="pres">
      <dgm:prSet presAssocID="{8FD7BC31-FCB3-4A7E-80F3-357F2959A559}" presName="spacing" presStyleCnt="0"/>
      <dgm:spPr/>
    </dgm:pt>
    <dgm:pt modelId="{3D9FC3F5-19FB-4568-B45B-F348A6A0C0A4}" type="pres">
      <dgm:prSet presAssocID="{ACF41587-3F76-4DBA-B689-0DA02FD5CB05}" presName="composite" presStyleCnt="0"/>
      <dgm:spPr/>
    </dgm:pt>
    <dgm:pt modelId="{2496B160-27FA-49C8-973A-724C33748A4A}" type="pres">
      <dgm:prSet presAssocID="{ACF41587-3F76-4DBA-B689-0DA02FD5CB05}" presName="imgShp" presStyleLbl="fgImgPlace1" presStyleIdx="2" presStyleCnt="4" custScaleX="157669" custLinFactNeighborX="-41329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CB9357-F8D0-49B3-B35D-4C8A9FE04403}" type="pres">
      <dgm:prSet presAssocID="{ACF41587-3F76-4DBA-B689-0DA02FD5CB05}" presName="txShp" presStyleLbl="node1" presStyleIdx="2" presStyleCnt="4" custScaleX="111177" custLinFactNeighborX="16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E8AC-A25E-4E5C-80CC-B17A7A478A87}" type="pres">
      <dgm:prSet presAssocID="{44E6E509-D44C-4BED-9E6D-1241D17A1256}" presName="spacing" presStyleCnt="0"/>
      <dgm:spPr/>
    </dgm:pt>
    <dgm:pt modelId="{D4C83581-A375-491E-8DB4-8CA213C7024F}" type="pres">
      <dgm:prSet presAssocID="{4D86C1FB-3CB4-4AB6-88CD-1DAC87C27A57}" presName="composite" presStyleCnt="0"/>
      <dgm:spPr/>
    </dgm:pt>
    <dgm:pt modelId="{4240AF56-F413-497C-B22C-54AD3943E603}" type="pres">
      <dgm:prSet presAssocID="{4D86C1FB-3CB4-4AB6-88CD-1DAC87C27A57}" presName="imgShp" presStyleLbl="fgImgPlace1" presStyleIdx="3" presStyleCnt="4" custScaleX="161935" custScaleY="107929" custLinFactNeighborX="-43892" custLinFactNeighborY="133"/>
      <dgm:spPr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68E8BBA-F7C4-4333-BBA3-1945556D90D8}" type="pres">
      <dgm:prSet presAssocID="{4D86C1FB-3CB4-4AB6-88CD-1DAC87C27A57}" presName="txShp" presStyleLbl="node1" presStyleIdx="3" presStyleCnt="4" custScaleX="108574" custLinFactNeighborX="17929" custLinFactNeighborY="-4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39106-7352-466C-9D5B-BB2B440B3F72}" srcId="{C4AA4F73-272C-4207-AB1C-30934230614F}" destId="{8FDD6AE9-F4BC-464C-B4DA-B365FA771658}" srcOrd="0" destOrd="0" parTransId="{0E856ABB-EE7C-49E3-9218-390A48C95B68}" sibTransId="{80D67B69-6382-4EFE-B0D5-A4B4B7071F92}"/>
    <dgm:cxn modelId="{E1594C97-1F47-4FAF-918D-A34CB7395C1D}" type="presOf" srcId="{8FDD6AE9-F4BC-464C-B4DA-B365FA771658}" destId="{717FBD7B-085E-4403-B63C-66630EBDE7A9}" srcOrd="0" destOrd="0" presId="urn:microsoft.com/office/officeart/2005/8/layout/vList3"/>
    <dgm:cxn modelId="{11209BC4-C139-4ED0-ABD8-BFAD073AA06B}" type="presOf" srcId="{465428A4-914F-4231-B67C-A740875914DF}" destId="{1176728B-0FA8-4ADE-97F4-B1DA159BF86E}" srcOrd="0" destOrd="0" presId="urn:microsoft.com/office/officeart/2005/8/layout/vList3"/>
    <dgm:cxn modelId="{FA9D809B-A5AA-4667-84DF-4BC30A5454D7}" type="presOf" srcId="{C4AA4F73-272C-4207-AB1C-30934230614F}" destId="{400011F1-D590-4A28-8772-5933F3701E11}" srcOrd="0" destOrd="0" presId="urn:microsoft.com/office/officeart/2005/8/layout/vList3"/>
    <dgm:cxn modelId="{CB603E7D-7D74-4D77-9AA6-A04D66A49CE8}" type="presOf" srcId="{4D86C1FB-3CB4-4AB6-88CD-1DAC87C27A57}" destId="{168E8BBA-F7C4-4333-BBA3-1945556D90D8}" srcOrd="0" destOrd="0" presId="urn:microsoft.com/office/officeart/2005/8/layout/vList3"/>
    <dgm:cxn modelId="{A42E5C7A-443A-4F72-A08C-A583D5DD177A}" srcId="{C4AA4F73-272C-4207-AB1C-30934230614F}" destId="{ACF41587-3F76-4DBA-B689-0DA02FD5CB05}" srcOrd="2" destOrd="0" parTransId="{A41AC7AA-3D9A-4D46-AFCF-AF73E591CC45}" sibTransId="{44E6E509-D44C-4BED-9E6D-1241D17A1256}"/>
    <dgm:cxn modelId="{7B62FD50-F9C0-4EB7-A1E6-F0E730969679}" type="presOf" srcId="{ACF41587-3F76-4DBA-B689-0DA02FD5CB05}" destId="{D7CB9357-F8D0-49B3-B35D-4C8A9FE04403}" srcOrd="0" destOrd="0" presId="urn:microsoft.com/office/officeart/2005/8/layout/vList3"/>
    <dgm:cxn modelId="{890BB657-8AA4-43FC-9AA4-E359DDE4E51B}" srcId="{C4AA4F73-272C-4207-AB1C-30934230614F}" destId="{4D86C1FB-3CB4-4AB6-88CD-1DAC87C27A57}" srcOrd="3" destOrd="0" parTransId="{7AAEE5B1-5608-4D23-B725-15BBE009C426}" sibTransId="{C4FD7444-17D6-40A6-A52F-17A209C608F1}"/>
    <dgm:cxn modelId="{49C56894-A906-4574-A684-C7C9500B9B39}" srcId="{C4AA4F73-272C-4207-AB1C-30934230614F}" destId="{465428A4-914F-4231-B67C-A740875914DF}" srcOrd="1" destOrd="0" parTransId="{45A0D1BA-C43C-4611-BD03-662DB4A907F9}" sibTransId="{8FD7BC31-FCB3-4A7E-80F3-357F2959A559}"/>
    <dgm:cxn modelId="{653CA31D-A604-44BE-AA96-2C1B98D23D10}" type="presParOf" srcId="{400011F1-D590-4A28-8772-5933F3701E11}" destId="{CED8ADA5-E5E2-4F22-8AE6-13318E218ABA}" srcOrd="0" destOrd="0" presId="urn:microsoft.com/office/officeart/2005/8/layout/vList3"/>
    <dgm:cxn modelId="{C43BFA55-1AD0-4521-8589-FFF601537136}" type="presParOf" srcId="{CED8ADA5-E5E2-4F22-8AE6-13318E218ABA}" destId="{F0307F88-8D41-440B-B84E-A9D387C5A27C}" srcOrd="0" destOrd="0" presId="urn:microsoft.com/office/officeart/2005/8/layout/vList3"/>
    <dgm:cxn modelId="{1FB20CD2-044E-4196-9513-656748EA80AB}" type="presParOf" srcId="{CED8ADA5-E5E2-4F22-8AE6-13318E218ABA}" destId="{717FBD7B-085E-4403-B63C-66630EBDE7A9}" srcOrd="1" destOrd="0" presId="urn:microsoft.com/office/officeart/2005/8/layout/vList3"/>
    <dgm:cxn modelId="{0360A63E-5EE6-408E-8B04-09A6DEEEA61A}" type="presParOf" srcId="{400011F1-D590-4A28-8772-5933F3701E11}" destId="{DF382719-1A81-4FDB-8CEC-D22E742354E2}" srcOrd="1" destOrd="0" presId="urn:microsoft.com/office/officeart/2005/8/layout/vList3"/>
    <dgm:cxn modelId="{CC49EE79-814D-465C-9AA8-21130D2C8BFE}" type="presParOf" srcId="{400011F1-D590-4A28-8772-5933F3701E11}" destId="{DC033297-3632-42F3-803A-91C9CBAB8FB2}" srcOrd="2" destOrd="0" presId="urn:microsoft.com/office/officeart/2005/8/layout/vList3"/>
    <dgm:cxn modelId="{86A8DDDA-E6CF-4DD7-AC70-8C4716AECB81}" type="presParOf" srcId="{DC033297-3632-42F3-803A-91C9CBAB8FB2}" destId="{389F1A35-1F50-4D95-8894-595DEB4B2006}" srcOrd="0" destOrd="0" presId="urn:microsoft.com/office/officeart/2005/8/layout/vList3"/>
    <dgm:cxn modelId="{5BB78D83-6571-4A59-91AF-9199167C7A8D}" type="presParOf" srcId="{DC033297-3632-42F3-803A-91C9CBAB8FB2}" destId="{1176728B-0FA8-4ADE-97F4-B1DA159BF86E}" srcOrd="1" destOrd="0" presId="urn:microsoft.com/office/officeart/2005/8/layout/vList3"/>
    <dgm:cxn modelId="{52D6321D-853A-4D28-A9C7-EDB03C33E6A5}" type="presParOf" srcId="{400011F1-D590-4A28-8772-5933F3701E11}" destId="{817D3C60-B6E1-42C0-9344-2A6A162E6C84}" srcOrd="3" destOrd="0" presId="urn:microsoft.com/office/officeart/2005/8/layout/vList3"/>
    <dgm:cxn modelId="{1D5021F9-ABDE-4483-AA99-6E99110488B4}" type="presParOf" srcId="{400011F1-D590-4A28-8772-5933F3701E11}" destId="{3D9FC3F5-19FB-4568-B45B-F348A6A0C0A4}" srcOrd="4" destOrd="0" presId="urn:microsoft.com/office/officeart/2005/8/layout/vList3"/>
    <dgm:cxn modelId="{06913123-6EF6-481A-962F-F9B36046E8F2}" type="presParOf" srcId="{3D9FC3F5-19FB-4568-B45B-F348A6A0C0A4}" destId="{2496B160-27FA-49C8-973A-724C33748A4A}" srcOrd="0" destOrd="0" presId="urn:microsoft.com/office/officeart/2005/8/layout/vList3"/>
    <dgm:cxn modelId="{5468D23A-6D20-4B43-9756-B1DE371E3FB4}" type="presParOf" srcId="{3D9FC3F5-19FB-4568-B45B-F348A6A0C0A4}" destId="{D7CB9357-F8D0-49B3-B35D-4C8A9FE04403}" srcOrd="1" destOrd="0" presId="urn:microsoft.com/office/officeart/2005/8/layout/vList3"/>
    <dgm:cxn modelId="{FDA88276-7ADF-4E52-B8B2-F39D2B326F71}" type="presParOf" srcId="{400011F1-D590-4A28-8772-5933F3701E11}" destId="{274EE8AC-A25E-4E5C-80CC-B17A7A478A87}" srcOrd="5" destOrd="0" presId="urn:microsoft.com/office/officeart/2005/8/layout/vList3"/>
    <dgm:cxn modelId="{1592D540-086C-43CF-AAA3-45908EFE119D}" type="presParOf" srcId="{400011F1-D590-4A28-8772-5933F3701E11}" destId="{D4C83581-A375-491E-8DB4-8CA213C7024F}" srcOrd="6" destOrd="0" presId="urn:microsoft.com/office/officeart/2005/8/layout/vList3"/>
    <dgm:cxn modelId="{F9B7EDE0-8487-44DE-A71E-A04E6C3E1D30}" type="presParOf" srcId="{D4C83581-A375-491E-8DB4-8CA213C7024F}" destId="{4240AF56-F413-497C-B22C-54AD3943E603}" srcOrd="0" destOrd="0" presId="urn:microsoft.com/office/officeart/2005/8/layout/vList3"/>
    <dgm:cxn modelId="{78FE4DBD-2FB7-46CF-9133-0FFB97FBDFDF}" type="presParOf" srcId="{D4C83581-A375-491E-8DB4-8CA213C7024F}" destId="{168E8BBA-F7C4-4333-BBA3-1945556D90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E1302-D9A0-4AB2-B5D8-B0DABC9176C2}">
      <dsp:nvSpPr>
        <dsp:cNvPr id="0" name=""/>
        <dsp:cNvSpPr/>
      </dsp:nvSpPr>
      <dsp:spPr>
        <a:xfrm>
          <a:off x="0" y="0"/>
          <a:ext cx="82296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61% of jobs in New Mexico require a post-secondary degree.</a:t>
          </a:r>
          <a:endParaRPr lang="en-US" sz="2600" kern="1200" dirty="0"/>
        </a:p>
      </dsp:txBody>
      <dsp:txXfrm>
        <a:off x="1772920" y="0"/>
        <a:ext cx="6456680" cy="1269999"/>
      </dsp:txXfrm>
    </dsp:sp>
    <dsp:sp modelId="{09BC0E57-80BA-407C-AD61-DA8492658B33}">
      <dsp:nvSpPr>
        <dsp:cNvPr id="0" name=""/>
        <dsp:cNvSpPr/>
      </dsp:nvSpPr>
      <dsp:spPr>
        <a:xfrm>
          <a:off x="126999" y="126999"/>
          <a:ext cx="164592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769F07-FC99-42AA-A749-2117033D751D}">
      <dsp:nvSpPr>
        <dsp:cNvPr id="0" name=""/>
        <dsp:cNvSpPr/>
      </dsp:nvSpPr>
      <dsp:spPr>
        <a:xfrm>
          <a:off x="0" y="1396999"/>
          <a:ext cx="82296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45% of all jobs in the U.S. require 1-2 years of additional training  beyond high school.</a:t>
          </a:r>
          <a:endParaRPr lang="en-US" sz="2600" kern="1200" dirty="0"/>
        </a:p>
      </dsp:txBody>
      <dsp:txXfrm>
        <a:off x="1772920" y="1396999"/>
        <a:ext cx="6456680" cy="1269999"/>
      </dsp:txXfrm>
    </dsp:sp>
    <dsp:sp modelId="{636C8E4D-B2D5-4939-92B2-DFA0EC9BC4AA}">
      <dsp:nvSpPr>
        <dsp:cNvPr id="0" name=""/>
        <dsp:cNvSpPr/>
      </dsp:nvSpPr>
      <dsp:spPr>
        <a:xfrm>
          <a:off x="126999" y="1523999"/>
          <a:ext cx="164592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D2414B-EA77-4E85-BD1E-A6772CAC674D}">
      <dsp:nvSpPr>
        <dsp:cNvPr id="0" name=""/>
        <dsp:cNvSpPr/>
      </dsp:nvSpPr>
      <dsp:spPr>
        <a:xfrm>
          <a:off x="0" y="2793999"/>
          <a:ext cx="82296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46.2%  of NM students take remedial courses in college within two years after gradation.</a:t>
          </a:r>
          <a:endParaRPr lang="en-US" sz="2600" kern="1200" dirty="0"/>
        </a:p>
      </dsp:txBody>
      <dsp:txXfrm>
        <a:off x="1772919" y="2793999"/>
        <a:ext cx="6456680" cy="1269999"/>
      </dsp:txXfrm>
    </dsp:sp>
    <dsp:sp modelId="{7E19234B-D59F-4C50-8175-525688455661}">
      <dsp:nvSpPr>
        <dsp:cNvPr id="0" name=""/>
        <dsp:cNvSpPr/>
      </dsp:nvSpPr>
      <dsp:spPr>
        <a:xfrm>
          <a:off x="126999" y="2920999"/>
          <a:ext cx="164592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4D5B1D-E4C0-4F2D-BC11-19884669D03A}">
      <dsp:nvSpPr>
        <dsp:cNvPr id="0" name=""/>
        <dsp:cNvSpPr/>
      </dsp:nvSpPr>
      <dsp:spPr>
        <a:xfrm>
          <a:off x="3116580" y="0"/>
          <a:ext cx="4674870" cy="149224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PED conducted its own technology survey </a:t>
          </a:r>
          <a:endParaRPr lang="en-US" sz="24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3116580" y="0"/>
        <a:ext cx="4674870" cy="1492249"/>
      </dsp:txXfrm>
    </dsp:sp>
    <dsp:sp modelId="{BDC02319-D0D7-4755-B8CE-94F8DC075638}">
      <dsp:nvSpPr>
        <dsp:cNvPr id="0" name=""/>
        <dsp:cNvSpPr/>
      </dsp:nvSpPr>
      <dsp:spPr>
        <a:xfrm>
          <a:off x="0" y="0"/>
          <a:ext cx="3116580" cy="14922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Fall 2011</a:t>
          </a:r>
          <a:endParaRPr lang="en-US" sz="4000" kern="1200" dirty="0"/>
        </a:p>
      </dsp:txBody>
      <dsp:txXfrm>
        <a:off x="0" y="0"/>
        <a:ext cx="3116580" cy="1492249"/>
      </dsp:txXfrm>
    </dsp:sp>
    <dsp:sp modelId="{E1D85E51-D74F-4398-9D9D-631EF34119CC}">
      <dsp:nvSpPr>
        <dsp:cNvPr id="0" name=""/>
        <dsp:cNvSpPr/>
      </dsp:nvSpPr>
      <dsp:spPr>
        <a:xfrm>
          <a:off x="3116580" y="1641474"/>
          <a:ext cx="4674870" cy="149224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PED will use </a:t>
          </a:r>
          <a:r>
            <a:rPr lang="en-US" sz="2400" b="1" i="1" kern="1200" dirty="0" smtClean="0"/>
            <a:t>PARCC Technology Readiness Tool </a:t>
          </a:r>
          <a:r>
            <a:rPr lang="en-US" sz="2400" b="1" kern="1200" dirty="0" smtClean="0"/>
            <a:t>to determine gaps within LEAs</a:t>
          </a:r>
          <a:endParaRPr lang="en-US" sz="2400" b="1" kern="1200" dirty="0"/>
        </a:p>
      </dsp:txBody>
      <dsp:txXfrm>
        <a:off x="3116580" y="1641474"/>
        <a:ext cx="4674870" cy="1492249"/>
      </dsp:txXfrm>
    </dsp:sp>
    <dsp:sp modelId="{8A6AD85C-CAE4-482F-B855-EE225D5D4C8C}">
      <dsp:nvSpPr>
        <dsp:cNvPr id="0" name=""/>
        <dsp:cNvSpPr/>
      </dsp:nvSpPr>
      <dsp:spPr>
        <a:xfrm>
          <a:off x="0" y="1641474"/>
          <a:ext cx="3116580" cy="14922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Fall 2012</a:t>
          </a:r>
          <a:endParaRPr lang="en-US" sz="4000" kern="1200" dirty="0"/>
        </a:p>
      </dsp:txBody>
      <dsp:txXfrm>
        <a:off x="0" y="1641474"/>
        <a:ext cx="3116580" cy="1492249"/>
      </dsp:txXfrm>
    </dsp:sp>
    <dsp:sp modelId="{F6BB103C-7CD9-42AA-B58B-B93EEC3D43E0}">
      <dsp:nvSpPr>
        <dsp:cNvPr id="0" name=""/>
        <dsp:cNvSpPr/>
      </dsp:nvSpPr>
      <dsp:spPr>
        <a:xfrm>
          <a:off x="3116580" y="3282949"/>
          <a:ext cx="4674870" cy="149224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PED will continue technology inquiries until PARCC is implemented</a:t>
          </a:r>
          <a:endParaRPr lang="en-US" sz="2200" b="1" kern="1200" dirty="0"/>
        </a:p>
      </dsp:txBody>
      <dsp:txXfrm>
        <a:off x="3116580" y="3282949"/>
        <a:ext cx="4674870" cy="1492249"/>
      </dsp:txXfrm>
    </dsp:sp>
    <dsp:sp modelId="{F0CC0D6E-1875-4B41-B557-DA600D0951A4}">
      <dsp:nvSpPr>
        <dsp:cNvPr id="0" name=""/>
        <dsp:cNvSpPr/>
      </dsp:nvSpPr>
      <dsp:spPr>
        <a:xfrm>
          <a:off x="0" y="3282949"/>
          <a:ext cx="3116580" cy="14922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TBD</a:t>
          </a:r>
          <a:endParaRPr lang="en-US" sz="4000" kern="1200" dirty="0"/>
        </a:p>
      </dsp:txBody>
      <dsp:txXfrm>
        <a:off x="0" y="3282949"/>
        <a:ext cx="3116580" cy="1492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FBD7B-085E-4403-B63C-66630EBDE7A9}">
      <dsp:nvSpPr>
        <dsp:cNvPr id="0" name=""/>
        <dsp:cNvSpPr/>
      </dsp:nvSpPr>
      <dsp:spPr>
        <a:xfrm rot="10800000">
          <a:off x="2385898" y="2"/>
          <a:ext cx="6300901" cy="10358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78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New Mexico CCSS Implementation Plan</a:t>
          </a:r>
          <a:endParaRPr lang="en-US" sz="2800" kern="1200" dirty="0"/>
        </a:p>
      </dsp:txBody>
      <dsp:txXfrm rot="10800000">
        <a:off x="2385898" y="2"/>
        <a:ext cx="6300901" cy="1035862"/>
      </dsp:txXfrm>
    </dsp:sp>
    <dsp:sp modelId="{F0307F88-8D41-440B-B84E-A9D387C5A27C}">
      <dsp:nvSpPr>
        <dsp:cNvPr id="0" name=""/>
        <dsp:cNvSpPr/>
      </dsp:nvSpPr>
      <dsp:spPr>
        <a:xfrm>
          <a:off x="457204" y="2"/>
          <a:ext cx="1580643" cy="103586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76728B-0FA8-4ADE-97F4-B1DA159BF86E}">
      <dsp:nvSpPr>
        <dsp:cNvPr id="0" name=""/>
        <dsp:cNvSpPr/>
      </dsp:nvSpPr>
      <dsp:spPr>
        <a:xfrm rot="10800000">
          <a:off x="2327899" y="1403713"/>
          <a:ext cx="6358900" cy="10358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78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www.newmexicocommoncore.org</a:t>
          </a:r>
          <a:endParaRPr lang="en-US" sz="2800" kern="1200" dirty="0"/>
        </a:p>
      </dsp:txBody>
      <dsp:txXfrm rot="10800000">
        <a:off x="2327899" y="1403713"/>
        <a:ext cx="6358900" cy="1035862"/>
      </dsp:txXfrm>
    </dsp:sp>
    <dsp:sp modelId="{389F1A35-1F50-4D95-8894-595DEB4B2006}">
      <dsp:nvSpPr>
        <dsp:cNvPr id="0" name=""/>
        <dsp:cNvSpPr/>
      </dsp:nvSpPr>
      <dsp:spPr>
        <a:xfrm>
          <a:off x="457199" y="1346455"/>
          <a:ext cx="1668930" cy="107417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CB9357-F8D0-49B3-B35D-4C8A9FE04403}">
      <dsp:nvSpPr>
        <dsp:cNvPr id="0" name=""/>
        <dsp:cNvSpPr/>
      </dsp:nvSpPr>
      <dsp:spPr>
        <a:xfrm rot="10800000">
          <a:off x="2264413" y="2729847"/>
          <a:ext cx="6422386" cy="10358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78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State-wide Professional Development &amp; Trainings</a:t>
          </a:r>
          <a:endParaRPr lang="en-US" sz="2900" kern="1200" dirty="0"/>
        </a:p>
      </dsp:txBody>
      <dsp:txXfrm rot="10800000">
        <a:off x="2264413" y="2729847"/>
        <a:ext cx="6422386" cy="1035862"/>
      </dsp:txXfrm>
    </dsp:sp>
    <dsp:sp modelId="{2496B160-27FA-49C8-973A-724C33748A4A}">
      <dsp:nvSpPr>
        <dsp:cNvPr id="0" name=""/>
        <dsp:cNvSpPr/>
      </dsp:nvSpPr>
      <dsp:spPr>
        <a:xfrm>
          <a:off x="457202" y="2729847"/>
          <a:ext cx="1633234" cy="103586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8E8BBA-F7C4-4333-BBA3-1945556D90D8}">
      <dsp:nvSpPr>
        <dsp:cNvPr id="0" name=""/>
        <dsp:cNvSpPr/>
      </dsp:nvSpPr>
      <dsp:spPr>
        <a:xfrm rot="10800000">
          <a:off x="2414781" y="4067791"/>
          <a:ext cx="6272018" cy="10358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78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New Mexico Educator Leader Cadres (PARCC)</a:t>
          </a:r>
          <a:endParaRPr lang="en-US" sz="2900" kern="1200" dirty="0"/>
        </a:p>
      </dsp:txBody>
      <dsp:txXfrm rot="10800000">
        <a:off x="2414781" y="4067791"/>
        <a:ext cx="6272018" cy="1035862"/>
      </dsp:txXfrm>
    </dsp:sp>
    <dsp:sp modelId="{4240AF56-F413-497C-B22C-54AD3943E603}">
      <dsp:nvSpPr>
        <dsp:cNvPr id="0" name=""/>
        <dsp:cNvSpPr/>
      </dsp:nvSpPr>
      <dsp:spPr>
        <a:xfrm>
          <a:off x="457198" y="4076301"/>
          <a:ext cx="1677424" cy="111799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FBB2B-9B06-9642-A74C-B1410B7CCF4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164C-B3E9-154B-AFED-9325C1B45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Student</a:t>
            </a:r>
            <a:r>
              <a:rPr lang="en-US" baseline="0" dirty="0" smtClean="0"/>
              <a:t> Achievement Partners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056C7D-28ED-42F1-BC80-45FC409CF0E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1C21B-5D40-4303-A0FF-A967A5E5CD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941CB1-E737-47F2-8DCC-B64216AB988B}" type="slidenum">
              <a:rPr lang="en-US" smtClean="0">
                <a:latin typeface="Calibri" pitchFamily="34" charset="0"/>
              </a:rPr>
              <a:pPr/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96C369-2CE8-48F7-B24A-49A757FC7696}" type="slidenum">
              <a:rPr lang="en-US" smtClean="0">
                <a:latin typeface="Calibri" pitchFamily="34" charset="0"/>
              </a:rPr>
              <a:pPr/>
              <a:t>18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757738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800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77FA992-7D40-4FFE-A99A-9B63010FC940}" type="slidenum"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1C21B-5D40-4303-A0FF-A967A5E5CDA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4122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1C21B-5D40-4303-A0FF-A967A5E5CD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412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D72A5-670A-44CE-A354-2C996BE63E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8FE59-ABD4-4110-AF62-7E362DAAD6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333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Notes: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In</a:t>
            </a:r>
            <a:r>
              <a:rPr lang="en-US" b="0" baseline="0" dirty="0" smtClean="0"/>
              <a:t> the fall of 2010, PED pulled together a CCSS Implementation Team, representative of members from across the state.</a:t>
            </a:r>
            <a:endParaRPr lang="en-US" b="0" dirty="0" smtClean="0"/>
          </a:p>
          <a:p>
            <a:pPr>
              <a:buFont typeface="Arial"/>
              <a:buChar char="•"/>
            </a:pPr>
            <a:r>
              <a:rPr lang="en-US" dirty="0" smtClean="0"/>
              <a:t> February 2011: Website –</a:t>
            </a:r>
            <a:r>
              <a:rPr lang="en-US" dirty="0" err="1" smtClean="0"/>
              <a:t>newmexicommoncore</a:t>
            </a:r>
            <a:r>
              <a:rPr lang="en-US" baseline="0" dirty="0" smtClean="0"/>
              <a:t> </a:t>
            </a:r>
            <a:r>
              <a:rPr lang="en-US" dirty="0" smtClean="0"/>
              <a:t>was</a:t>
            </a:r>
            <a:r>
              <a:rPr lang="en-US" baseline="0" dirty="0" smtClean="0"/>
              <a:t> released including,</a:t>
            </a:r>
            <a:r>
              <a:rPr lang="en-US" dirty="0" smtClean="0"/>
              <a:t> </a:t>
            </a:r>
            <a:r>
              <a:rPr lang="en-US" dirty="0" err="1" smtClean="0"/>
              <a:t>powerpoints</a:t>
            </a:r>
            <a:r>
              <a:rPr lang="en-US" dirty="0" smtClean="0"/>
              <a:t>, videos, specific pages for students, parents,</a:t>
            </a:r>
            <a:r>
              <a:rPr lang="en-US" baseline="0" dirty="0" smtClean="0"/>
              <a:t> teachers, administrators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MC2 Trainings;  State Literacy Team’s Read to Lead Summer Institutes; State CCSS Summit in March 2011; are some examples of PD provided by state.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Recently PED, with the support of PARCC, put brought together a cadre of K-16 educators to develop expertise in CCSS in order to disseminate up to date information and strengthen the collective support for CCSS across NM.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State Implementation</a:t>
            </a:r>
            <a:r>
              <a:rPr lang="en-US" baseline="0" dirty="0" smtClean="0"/>
              <a:t> Plan is a public document intended to inform educators of the processes and areas targeted for transition.  Districts are encouraged to develop local CCSS transition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1FC6888-3160-49F1-83C1-C50B218718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1C21B-5D40-4303-A0FF-A967A5E5CDA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1FC6888-3160-49F1-83C1-C50B218718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E384E7-B5C9-40ED-B8C2-64AC55CAFD1C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CCSS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164C-B3E9-154B-AFED-9325C1B45B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BB1F8E-68D9-4EF8-B2D9-E1333FA8D91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Student</a:t>
            </a:r>
            <a:r>
              <a:rPr lang="en-US" baseline="0" dirty="0" smtClean="0"/>
              <a:t> Achievement Partners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113FCD-F230-4106-9336-9FD062BACEA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New Mexico CCSS Implementation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800" y="6136221"/>
            <a:ext cx="6184900" cy="721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7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258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0800" y="6136221"/>
            <a:ext cx="6184900" cy="721779"/>
          </a:xfrm>
          <a:prstGeom prst="rect">
            <a:avLst/>
          </a:prstGeom>
        </p:spPr>
      </p:pic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152945" y="1417246"/>
            <a:ext cx="8839200" cy="0"/>
          </a:xfrm>
          <a:prstGeom prst="line">
            <a:avLst/>
          </a:prstGeom>
          <a:noFill/>
          <a:ln w="38100">
            <a:solidFill>
              <a:srgbClr val="424E9B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169863" y="1527890"/>
            <a:ext cx="8839200" cy="0"/>
          </a:xfrm>
          <a:prstGeom prst="line">
            <a:avLst/>
          </a:prstGeom>
          <a:noFill/>
          <a:ln w="38100">
            <a:solidFill>
              <a:srgbClr val="424E9B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14BB-87C8-6240-8FC5-5C64C1D9627C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ADBE-40E6-6E46-9683-97E040E3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856"/>
            <a:ext cx="7772400" cy="24665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Common Core State Standards for New Mexico &amp; The Next Generation Assessment: </a:t>
            </a:r>
            <a:r>
              <a:rPr lang="en-US" sz="4000" i="1" dirty="0" smtClean="0">
                <a:solidFill>
                  <a:schemeClr val="accent1"/>
                </a:solidFill>
              </a:rPr>
              <a:t>Preparing all students for college, career and beyond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33088"/>
            <a:ext cx="6729984" cy="132588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Lynn Vasquez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PARCC Program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7772400" cy="5071664"/>
        </p:xfrm>
        <a:graphic>
          <a:graphicData uri="http://schemas.openxmlformats.org/drawingml/2006/table">
            <a:tbl>
              <a:tblPr/>
              <a:tblGrid>
                <a:gridCol w="1593778"/>
                <a:gridCol w="6178622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Calibri"/>
                          <a:ea typeface="Calibri"/>
                          <a:cs typeface="Times New Roman"/>
                        </a:rPr>
                        <a:t>K                                                                       </a:t>
                      </a:r>
                      <a:r>
                        <a:rPr lang="en-US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12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Number and Operations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7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Measurement and Geometry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67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Algebra and Functions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67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Statistics and Probability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846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Traditional U.S.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Focus</a:t>
            </a:r>
            <a:r>
              <a:rPr lang="en-US" sz="3600" dirty="0" smtClean="0"/>
              <a:t>ing Attention within Number and Operations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524000"/>
          <a:ext cx="6858000" cy="4398967"/>
        </p:xfrm>
        <a:graphic>
          <a:graphicData uri="http://schemas.openxmlformats.org/drawingml/2006/table">
            <a:tbl>
              <a:tblPr/>
              <a:tblGrid>
                <a:gridCol w="382588"/>
                <a:gridCol w="382587"/>
                <a:gridCol w="381000"/>
                <a:gridCol w="382588"/>
                <a:gridCol w="528637"/>
                <a:gridCol w="528638"/>
                <a:gridCol w="527050"/>
                <a:gridCol w="406400"/>
                <a:gridCol w="468312"/>
                <a:gridCol w="468313"/>
                <a:gridCol w="466725"/>
                <a:gridCol w="406400"/>
                <a:gridCol w="1528762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Operations and Algebraic Thinking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Expressions and Equations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Algebra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Number and Operations—Base Ten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The Number System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Number and Operations—Fractions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K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High School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874931"/>
          <a:ext cx="7848600" cy="5684965"/>
        </p:xfrm>
        <a:graphic>
          <a:graphicData uri="http://schemas.openxmlformats.org/drawingml/2006/table">
            <a:tbl>
              <a:tblPr/>
              <a:tblGrid>
                <a:gridCol w="1727405"/>
                <a:gridCol w="6121195"/>
              </a:tblGrid>
              <a:tr h="72072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Grade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Priorities in Support of Rich Instruction and Expectations of Fluency and Conceptual Understanding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K–2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Addition and subtraction, measurement using whole number quantities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3–5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Multiplication and division of whole numbers and fractions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Ratios and proportional reasoning; early expressions and equations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Ratios and proportional reasoning; arithmetic of rational numbers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Linear algebra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sp>
        <p:nvSpPr>
          <p:cNvPr id="25624" name="TextBox 4"/>
          <p:cNvSpPr txBox="1">
            <a:spLocks noChangeArrowheads="1"/>
          </p:cNvSpPr>
          <p:nvPr/>
        </p:nvSpPr>
        <p:spPr bwMode="auto">
          <a:xfrm>
            <a:off x="533400" y="2286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Priorities in Mathematics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Required Fluencies in K-6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3143" y="1219200"/>
          <a:ext cx="7574107" cy="51815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10869"/>
                <a:gridCol w="6463238"/>
              </a:tblGrid>
              <a:tr h="497736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Grade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0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Required Fluency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77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K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5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1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10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2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</a:t>
                      </a:r>
                      <a:r>
                        <a:rPr lang="en-US" sz="1800" dirty="0" smtClean="0"/>
                        <a:t>20 (know single-digit sums from memory)</a:t>
                      </a:r>
                      <a:endParaRPr lang="en-US" sz="1800" dirty="0"/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</a:t>
                      </a:r>
                      <a:r>
                        <a:rPr lang="en-US" sz="1800" dirty="0" smtClean="0"/>
                        <a:t>100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59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Multiply/divide within </a:t>
                      </a:r>
                      <a:r>
                        <a:rPr lang="en-US" sz="1800" dirty="0" smtClean="0"/>
                        <a:t>100 (know single-digit products from memory)</a:t>
                      </a:r>
                      <a:endParaRPr lang="en-US" sz="1800" dirty="0"/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1000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1,000,000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5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Multi-digit multiplication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52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6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Multi-digit division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Multi-digit decimal operations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The PARCC Assessment System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107"/>
          <p:cNvGrpSpPr>
            <a:grpSpLocks/>
          </p:cNvGrpSpPr>
          <p:nvPr/>
        </p:nvGrpSpPr>
        <p:grpSpPr bwMode="auto">
          <a:xfrm>
            <a:off x="198573" y="1744447"/>
            <a:ext cx="8488226" cy="787841"/>
            <a:chOff x="320675" y="3459444"/>
            <a:chExt cx="7960159" cy="457200"/>
          </a:xfrm>
        </p:grpSpPr>
        <p:sp>
          <p:nvSpPr>
            <p:cNvPr id="14" name="Pentagon 104"/>
            <p:cNvSpPr>
              <a:spLocks noChangeArrowheads="1"/>
            </p:cNvSpPr>
            <p:nvPr/>
          </p:nvSpPr>
          <p:spPr bwMode="auto">
            <a:xfrm>
              <a:off x="6422889" y="3459444"/>
              <a:ext cx="1857945" cy="457200"/>
            </a:xfrm>
            <a:prstGeom prst="homePlate">
              <a:avLst>
                <a:gd name="adj" fmla="val 40317"/>
              </a:avLst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2400" noProof="1" smtClean="0">
                  <a:solidFill>
                    <a:schemeClr val="bg1"/>
                  </a:solidFill>
                  <a:latin typeface="Calibri" pitchFamily="-111" charset="0"/>
                </a:rPr>
                <a:t>2014-2015</a:t>
              </a:r>
              <a:endParaRPr lang="en-US" sz="2400" noProof="1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grpSp>
          <p:nvGrpSpPr>
            <p:cNvPr id="4" name="Gruppe 62"/>
            <p:cNvGrpSpPr>
              <a:grpSpLocks/>
            </p:cNvGrpSpPr>
            <p:nvPr/>
          </p:nvGrpSpPr>
          <p:grpSpPr bwMode="auto">
            <a:xfrm>
              <a:off x="320675" y="3459444"/>
              <a:ext cx="5784431" cy="457200"/>
              <a:chOff x="320675" y="3460749"/>
              <a:chExt cx="5784431" cy="457200"/>
            </a:xfrm>
          </p:grpSpPr>
          <p:grpSp>
            <p:nvGrpSpPr>
              <p:cNvPr id="5" name="Gruppe 75"/>
              <p:cNvGrpSpPr>
                <a:grpSpLocks/>
              </p:cNvGrpSpPr>
              <p:nvPr/>
            </p:nvGrpSpPr>
            <p:grpSpPr bwMode="auto">
              <a:xfrm>
                <a:off x="320675" y="3460749"/>
                <a:ext cx="5784431" cy="457200"/>
                <a:chOff x="318185" y="2948364"/>
                <a:chExt cx="6990136" cy="457921"/>
              </a:xfrm>
            </p:grpSpPr>
            <p:sp>
              <p:nvSpPr>
                <p:cNvPr id="23" name="Rectangle 446"/>
                <p:cNvSpPr>
                  <a:spLocks noChangeArrowheads="1"/>
                </p:cNvSpPr>
                <p:nvPr/>
              </p:nvSpPr>
              <p:spPr bwMode="auto">
                <a:xfrm>
                  <a:off x="2822464" y="2948364"/>
                  <a:ext cx="2056655" cy="457921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en-US" sz="2400" noProof="1" smtClean="0">
                      <a:solidFill>
                        <a:schemeClr val="bg1"/>
                      </a:solidFill>
                      <a:latin typeface="Calibri" pitchFamily="-111" charset="0"/>
                    </a:rPr>
                    <a:t>2012-13</a:t>
                  </a:r>
                  <a:endParaRPr lang="en-US" sz="2400" noProof="1">
                    <a:solidFill>
                      <a:schemeClr val="bg1"/>
                    </a:solidFill>
                    <a:latin typeface="Calibri" pitchFamily="-111" charset="0"/>
                  </a:endParaRPr>
                </a:p>
              </p:txBody>
            </p:sp>
            <p:sp>
              <p:nvSpPr>
                <p:cNvPr id="24" name="Rectangle 447"/>
                <p:cNvSpPr>
                  <a:spLocks noChangeArrowheads="1"/>
                </p:cNvSpPr>
                <p:nvPr/>
              </p:nvSpPr>
              <p:spPr bwMode="auto">
                <a:xfrm>
                  <a:off x="5254420" y="2948364"/>
                  <a:ext cx="2053901" cy="45792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en-US" sz="2400" noProof="1" smtClean="0">
                      <a:solidFill>
                        <a:schemeClr val="bg1"/>
                      </a:solidFill>
                      <a:latin typeface="Calibri" pitchFamily="-111" charset="0"/>
                    </a:rPr>
                    <a:t>2013-14</a:t>
                  </a:r>
                  <a:endParaRPr lang="en-US" sz="2400" noProof="1">
                    <a:solidFill>
                      <a:schemeClr val="bg1"/>
                    </a:solidFill>
                    <a:latin typeface="Calibri" pitchFamily="-111" charset="0"/>
                  </a:endParaRPr>
                </a:p>
              </p:txBody>
            </p:sp>
            <p:sp>
              <p:nvSpPr>
                <p:cNvPr id="26" name="Rectangle 445"/>
                <p:cNvSpPr>
                  <a:spLocks noChangeArrowheads="1"/>
                </p:cNvSpPr>
                <p:nvPr/>
              </p:nvSpPr>
              <p:spPr bwMode="auto">
                <a:xfrm>
                  <a:off x="318185" y="2948364"/>
                  <a:ext cx="2223627" cy="45792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en-US" sz="2400" noProof="1" smtClean="0">
                      <a:solidFill>
                        <a:schemeClr val="bg1"/>
                      </a:solidFill>
                      <a:latin typeface="Calibri" pitchFamily="-111" charset="0"/>
                    </a:rPr>
                    <a:t>2011-12</a:t>
                  </a:r>
                  <a:endParaRPr lang="en-US" sz="2400" noProof="1">
                    <a:solidFill>
                      <a:schemeClr val="bg1"/>
                    </a:solidFill>
                    <a:latin typeface="Calibri" pitchFamily="-111" charset="0"/>
                  </a:endParaRPr>
                </a:p>
              </p:txBody>
            </p:sp>
          </p:grpSp>
          <p:sp>
            <p:nvSpPr>
              <p:cNvPr id="21" name="Rectangle 445"/>
              <p:cNvSpPr>
                <a:spLocks noChangeArrowheads="1"/>
              </p:cNvSpPr>
              <p:nvPr/>
            </p:nvSpPr>
            <p:spPr bwMode="auto">
              <a:xfrm>
                <a:off x="409577" y="3556003"/>
                <a:ext cx="1412896" cy="300038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/>
                <a:endParaRPr lang="en-US" noProof="1">
                  <a:latin typeface="Calibri" pitchFamily="-111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78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 smtClean="0">
                <a:latin typeface="Calibri" pitchFamily="34" charset="0"/>
                <a:cs typeface="Calibri" pitchFamily="34" charset="0"/>
              </a:rPr>
              <a:t>SBA Transition to  PARCC Timeline for New Mexico</a:t>
            </a:r>
            <a:endParaRPr lang="en-US" sz="29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0"/>
          <p:cNvGrpSpPr>
            <a:grpSpLocks noGrp="1"/>
          </p:cNvGrpSpPr>
          <p:nvPr>
            <p:ph idx="1"/>
          </p:nvPr>
        </p:nvGrpSpPr>
        <p:grpSpPr bwMode="auto">
          <a:xfrm>
            <a:off x="198788" y="2761905"/>
            <a:ext cx="8347289" cy="3170090"/>
            <a:chOff x="753" y="3027"/>
            <a:chExt cx="11561" cy="4320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903" y="4800"/>
              <a:ext cx="2744" cy="254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2000" b="1" dirty="0" smtClean="0">
                  <a:solidFill>
                    <a:schemeClr val="bg1"/>
                  </a:solidFill>
                </a:rPr>
                <a:t>Current SBA for grades 4-8, 10 &amp; 11</a:t>
              </a:r>
            </a:p>
            <a:p>
              <a:pPr lvl="0" algn="ctr"/>
              <a:r>
                <a:rPr lang="en-US" sz="2000" b="1" dirty="0" smtClean="0">
                  <a:solidFill>
                    <a:schemeClr val="bg1"/>
                  </a:solidFill>
                </a:rPr>
                <a:t>SBA “Bridge Assessment” for grade 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6875" y="4800"/>
              <a:ext cx="2510" cy="254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9781" y="4800"/>
              <a:ext cx="2533" cy="2547"/>
            </a:xfrm>
            <a:prstGeom prst="roundRect">
              <a:avLst>
                <a:gd name="adj" fmla="val 22454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Full administration of PARCC assessments begins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753" y="3027"/>
              <a:ext cx="2807" cy="426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ts val="600"/>
                </a:spcAft>
              </a:pPr>
              <a:endParaRPr lang="en-US" sz="2000" b="1" dirty="0" smtClean="0">
                <a:solidFill>
                  <a:schemeClr val="bg1"/>
                </a:solidFill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9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Formation </a:t>
              </a:r>
              <a:r>
                <a:rPr lang="en-US" sz="19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kumimoji="0" lang="en-US" sz="19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CCSS Implementation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n-US" sz="19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Team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n-US" sz="19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n-US" sz="19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Planning</a:t>
              </a:r>
              <a:endParaRPr kumimoji="0" lang="en-US" sz="19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US" sz="19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445"/>
          <p:cNvSpPr>
            <a:spLocks noChangeArrowheads="1"/>
          </p:cNvSpPr>
          <p:nvPr/>
        </p:nvSpPr>
        <p:spPr bwMode="auto">
          <a:xfrm>
            <a:off x="457200" y="5334000"/>
            <a:ext cx="1143000" cy="59799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sz="2400" b="1" noProof="1">
              <a:solidFill>
                <a:schemeClr val="accent5">
                  <a:lumMod val="75000"/>
                </a:schemeClr>
              </a:solidFill>
              <a:latin typeface="Calibri" pitchFamily="-111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9004" y="4062962"/>
            <a:ext cx="17477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New SBA “Bridge Assessment” for grades 3-8, 10 &amp; 11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08373" y="2762250"/>
            <a:ext cx="1814812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CCSS Implementation K-3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19004" y="2762250"/>
            <a:ext cx="3927073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CCSS Implementation K-12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muldoon\AppData\Local\Microsoft\Windows\Temporary Internet Files\Content.Outlook\VR8ZHWTC\PARCC-States-with-Governing-June201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9006086" cy="4953000"/>
          </a:xfrm>
          <a:prstGeom prst="rect">
            <a:avLst/>
          </a:prstGeom>
          <a:noFill/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marL="168275"/>
            <a:r>
              <a:rPr lang="en-US" sz="2800" dirty="0" smtClean="0"/>
              <a:t>Partnership for Assessment of Readiness for College and Careers (PARCC)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2819400"/>
            <a:ext cx="458787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3429000"/>
            <a:ext cx="458787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5105400"/>
            <a:ext cx="458787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210175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The PARCC Assessment System Will:</a:t>
            </a:r>
            <a:endParaRPr lang="en-US" sz="3600" dirty="0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228600" y="1616609"/>
            <a:ext cx="8915400" cy="52413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Measure the extent to which students are </a:t>
            </a:r>
            <a:r>
              <a:rPr lang="en-US" sz="2400" b="1" dirty="0" smtClean="0">
                <a:solidFill>
                  <a:srgbClr val="C00000"/>
                </a:solidFill>
              </a:rPr>
              <a:t>on track for college and career readiness</a:t>
            </a:r>
            <a:r>
              <a:rPr lang="en-US" sz="2400" dirty="0" smtClean="0"/>
              <a:t>, signaling low and high performance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Provide results that are common: </a:t>
            </a:r>
            <a:r>
              <a:rPr lang="en-US" sz="2400" dirty="0" smtClean="0"/>
              <a:t>the results continue to have meaning with student mobility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Maximize use of technology: </a:t>
            </a:r>
            <a:r>
              <a:rPr lang="en-US" sz="2400" dirty="0" smtClean="0"/>
              <a:t>computer based assessment allows for a more engaging student experience and rapid return of data/timely results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Inform instruction: </a:t>
            </a:r>
            <a:r>
              <a:rPr lang="en-US" sz="2400" dirty="0" smtClean="0"/>
              <a:t>results will allow to educators to provide intervention or enrichment for all students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AutoShape 1"/>
          <p:cNvCxnSpPr>
            <a:cxnSpLocks noChangeShapeType="1"/>
          </p:cNvCxnSpPr>
          <p:nvPr/>
        </p:nvCxnSpPr>
        <p:spPr bwMode="auto">
          <a:xfrm flipH="1">
            <a:off x="544513" y="2551113"/>
            <a:ext cx="4692650" cy="19050"/>
          </a:xfrm>
          <a:prstGeom prst="straightConnector1">
            <a:avLst/>
          </a:prstGeom>
          <a:noFill/>
          <a:ln w="22320">
            <a:solidFill>
              <a:srgbClr val="4A7EBB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8686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768350" y="0"/>
            <a:ext cx="798195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marL="168275" algn="ctr">
              <a:buClrTx/>
              <a:buFontTx/>
              <a:buNone/>
              <a:tabLst>
                <a:tab pos="168275" algn="l"/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The PARCC </a:t>
            </a:r>
            <a:r>
              <a:rPr lang="en-US" sz="2800" b="1" dirty="0">
                <a:solidFill>
                  <a:srgbClr val="000000"/>
                </a:solidFill>
              </a:rPr>
              <a:t>Assessment Design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English Language Arts/Literacy and Mathematics, Grades 3-11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02463" y="2286000"/>
            <a:ext cx="2051050" cy="3178175"/>
            <a:chOff x="4411" y="1440"/>
            <a:chExt cx="1292" cy="2002"/>
          </a:xfrm>
        </p:grpSpPr>
        <p:sp>
          <p:nvSpPr>
            <p:cNvPr id="35863" name="Line 5"/>
            <p:cNvSpPr>
              <a:spLocks noChangeShapeType="1"/>
            </p:cNvSpPr>
            <p:nvPr/>
          </p:nvSpPr>
          <p:spPr bwMode="auto">
            <a:xfrm>
              <a:off x="4977" y="1440"/>
              <a:ext cx="0" cy="1159"/>
            </a:xfrm>
            <a:prstGeom prst="line">
              <a:avLst/>
            </a:prstGeom>
            <a:noFill/>
            <a:ln w="38160">
              <a:solidFill>
                <a:srgbClr val="37609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86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1" y="1763"/>
              <a:ext cx="1292" cy="1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65" name="Text Box 7"/>
            <p:cNvSpPr txBox="1">
              <a:spLocks noChangeArrowheads="1"/>
            </p:cNvSpPr>
            <p:nvPr/>
          </p:nvSpPr>
          <p:spPr bwMode="auto">
            <a:xfrm>
              <a:off x="4559" y="2301"/>
              <a:ext cx="1057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</a:rPr>
                <a:t>End-of-Year 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</a:rPr>
                <a:t>Assessment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34" charset="-128"/>
                </a:rPr>
                <a:t>Innovative, computer-based items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34" charset="-128"/>
                </a:rPr>
                <a:t>Required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65688" y="2286000"/>
            <a:ext cx="2052637" cy="3175000"/>
            <a:chOff x="3065" y="1440"/>
            <a:chExt cx="1293" cy="2000"/>
          </a:xfrm>
        </p:grpSpPr>
        <p:sp>
          <p:nvSpPr>
            <p:cNvPr id="35860" name="Line 9"/>
            <p:cNvSpPr>
              <a:spLocks noChangeShapeType="1"/>
            </p:cNvSpPr>
            <p:nvPr/>
          </p:nvSpPr>
          <p:spPr bwMode="auto">
            <a:xfrm>
              <a:off x="3696" y="1440"/>
              <a:ext cx="0" cy="1375"/>
            </a:xfrm>
            <a:prstGeom prst="line">
              <a:avLst/>
            </a:prstGeom>
            <a:noFill/>
            <a:ln w="38160">
              <a:solidFill>
                <a:srgbClr val="37609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86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5" y="1762"/>
              <a:ext cx="1293" cy="1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62" name="Text Box 11"/>
            <p:cNvSpPr txBox="1">
              <a:spLocks noChangeArrowheads="1"/>
            </p:cNvSpPr>
            <p:nvPr/>
          </p:nvSpPr>
          <p:spPr bwMode="auto">
            <a:xfrm>
              <a:off x="3145" y="2301"/>
              <a:ext cx="1036" cy="9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cs typeface="Calibri" pitchFamily="34" charset="0"/>
                </a:rPr>
                <a:t>Performance-Based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cs typeface="Calibri" pitchFamily="34" charset="0"/>
                </a:rPr>
                <a:t>Assessment (PBA)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cs typeface="Calibri" pitchFamily="34" charset="0"/>
                </a:rPr>
                <a:t>Extended tasks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cs typeface="Calibri" pitchFamily="34" charset="0"/>
                </a:rPr>
                <a:t>Applications of concepts and skills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cs typeface="Calibri" pitchFamily="34" charset="0"/>
                </a:rPr>
                <a:t>Required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9388" y="2800350"/>
            <a:ext cx="2249487" cy="2665413"/>
            <a:chOff x="113" y="1764"/>
            <a:chExt cx="1325" cy="1679"/>
          </a:xfrm>
        </p:grpSpPr>
        <p:pic>
          <p:nvPicPr>
            <p:cNvPr id="3585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113" y="1764"/>
              <a:ext cx="1325" cy="1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59" name="Text Box 14"/>
            <p:cNvSpPr txBox="1">
              <a:spLocks noChangeArrowheads="1"/>
            </p:cNvSpPr>
            <p:nvPr/>
          </p:nvSpPr>
          <p:spPr bwMode="auto">
            <a:xfrm>
              <a:off x="216" y="2260"/>
              <a:ext cx="958" cy="8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</a:rPr>
                <a:t>Diagnostic Assessment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34" charset="-128"/>
                </a:rPr>
                <a:t> Early indicator of student knowledge and skills to inform instruction, supports, and PD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34" charset="-128"/>
                </a:rPr>
                <a:t>Non-summative</a:t>
              </a:r>
            </a:p>
          </p:txBody>
        </p:sp>
      </p:grp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3568700" y="5784850"/>
            <a:ext cx="1917700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00"/>
                </a:solidFill>
                <a:ea typeface="ＭＳ Ｐゴシック" pitchFamily="34" charset="-128"/>
              </a:rPr>
              <a:t>Speaking And Listening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solidFill>
                  <a:srgbClr val="000000"/>
                </a:solidFill>
                <a:ea typeface="ＭＳ Ｐゴシック" pitchFamily="34" charset="-128"/>
              </a:rPr>
              <a:t>Assessment</a:t>
            </a:r>
          </a:p>
          <a:p>
            <a:pP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  <a:ea typeface="ＭＳ Ｐゴシック" pitchFamily="34" charset="-128"/>
              </a:rPr>
              <a:t>Locally scored</a:t>
            </a:r>
          </a:p>
          <a:p>
            <a:pP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  <a:ea typeface="ＭＳ Ｐゴシック" pitchFamily="34" charset="-128"/>
              </a:rPr>
              <a:t>Non-summative, required</a:t>
            </a:r>
          </a:p>
        </p:txBody>
      </p:sp>
      <p:sp>
        <p:nvSpPr>
          <p:cNvPr id="35849" name="Line 16"/>
          <p:cNvSpPr>
            <a:spLocks noChangeShapeType="1"/>
          </p:cNvSpPr>
          <p:nvPr/>
        </p:nvSpPr>
        <p:spPr bwMode="auto">
          <a:xfrm>
            <a:off x="4487863" y="5661025"/>
            <a:ext cx="1587" cy="173038"/>
          </a:xfrm>
          <a:prstGeom prst="line">
            <a:avLst/>
          </a:prstGeom>
          <a:noFill/>
          <a:ln w="22320">
            <a:solidFill>
              <a:srgbClr val="4A7EBB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5850" name="AutoShape 17"/>
          <p:cNvCxnSpPr>
            <a:cxnSpLocks noChangeShapeType="1"/>
          </p:cNvCxnSpPr>
          <p:nvPr/>
        </p:nvCxnSpPr>
        <p:spPr bwMode="auto">
          <a:xfrm flipH="1">
            <a:off x="2563813" y="5661025"/>
            <a:ext cx="3576637" cy="1588"/>
          </a:xfrm>
          <a:prstGeom prst="straightConnector1">
            <a:avLst/>
          </a:prstGeom>
          <a:noFill/>
          <a:ln w="22320">
            <a:solidFill>
              <a:srgbClr val="4A7EBB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sp>
        <p:nvSpPr>
          <p:cNvPr id="35851" name="Text Box 18"/>
          <p:cNvSpPr txBox="1">
            <a:spLocks noChangeArrowheads="1"/>
          </p:cNvSpPr>
          <p:nvPr/>
        </p:nvSpPr>
        <p:spPr bwMode="auto">
          <a:xfrm>
            <a:off x="768350" y="2209006"/>
            <a:ext cx="3319463" cy="458788"/>
          </a:xfrm>
          <a:prstGeom prst="rect">
            <a:avLst/>
          </a:prstGeom>
          <a:solidFill>
            <a:srgbClr val="FFFFFF"/>
          </a:solidFill>
          <a:ln w="25560">
            <a:solidFill>
              <a:srgbClr val="37609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17375E"/>
                </a:solidFill>
              </a:rPr>
              <a:t>2 Optional Assessments/Flexible Administration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327274" y="2800350"/>
            <a:ext cx="2538413" cy="2665413"/>
            <a:chOff x="1466" y="1764"/>
            <a:chExt cx="1396" cy="1679"/>
          </a:xfrm>
        </p:grpSpPr>
        <p:pic>
          <p:nvPicPr>
            <p:cNvPr id="3585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1530" y="1764"/>
              <a:ext cx="1266" cy="16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57" name="Text Box 21"/>
            <p:cNvSpPr txBox="1">
              <a:spLocks noChangeArrowheads="1"/>
            </p:cNvSpPr>
            <p:nvPr/>
          </p:nvSpPr>
          <p:spPr bwMode="auto">
            <a:xfrm>
              <a:off x="1466" y="2260"/>
              <a:ext cx="139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3" name="Text Box 22"/>
          <p:cNvSpPr txBox="1">
            <a:spLocks noChangeArrowheads="1"/>
          </p:cNvSpPr>
          <p:nvPr/>
        </p:nvSpPr>
        <p:spPr bwMode="auto">
          <a:xfrm>
            <a:off x="2741612" y="3587750"/>
            <a:ext cx="1593851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ea typeface="ＭＳ Ｐゴシック" pitchFamily="34" charset="-128"/>
              </a:rPr>
              <a:t>  </a:t>
            </a:r>
            <a:r>
              <a:rPr lang="en-US" sz="1200" b="1" dirty="0">
                <a:solidFill>
                  <a:srgbClr val="000000"/>
                </a:solidFill>
                <a:ea typeface="ＭＳ Ｐゴシック" pitchFamily="34" charset="-128"/>
              </a:rPr>
              <a:t>Mid-Year Assessment</a:t>
            </a:r>
          </a:p>
          <a:p>
            <a:pP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Performance-based</a:t>
            </a:r>
          </a:p>
          <a:p>
            <a:pP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Emphasis on hard-to-measure standards</a:t>
            </a:r>
          </a:p>
          <a:p>
            <a:pP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Potentially  summative</a:t>
            </a:r>
          </a:p>
        </p:txBody>
      </p:sp>
      <p:sp>
        <p:nvSpPr>
          <p:cNvPr id="35854" name="Freeform 23"/>
          <p:cNvSpPr>
            <a:spLocks noChangeArrowheads="1"/>
          </p:cNvSpPr>
          <p:nvPr/>
        </p:nvSpPr>
        <p:spPr bwMode="auto">
          <a:xfrm>
            <a:off x="3344862" y="5784850"/>
            <a:ext cx="2141537" cy="930275"/>
          </a:xfrm>
          <a:custGeom>
            <a:avLst/>
            <a:gdLst>
              <a:gd name="T0" fmla="*/ 0 w 1981199"/>
              <a:gd name="T1" fmla="*/ 0 h 872698"/>
              <a:gd name="T2" fmla="*/ 1981205 w 1981199"/>
              <a:gd name="T3" fmla="*/ 0 h 872698"/>
              <a:gd name="T4" fmla="*/ 1981205 w 1981199"/>
              <a:gd name="T5" fmla="*/ 865756 h 872698"/>
              <a:gd name="T6" fmla="*/ 0 w 1981199"/>
              <a:gd name="T7" fmla="*/ 865756 h 872698"/>
              <a:gd name="T8" fmla="*/ 0 w 1981199"/>
              <a:gd name="T9" fmla="*/ 0 h 872698"/>
              <a:gd name="T10" fmla="*/ 109087 w 1981199"/>
              <a:gd name="T11" fmla="*/ 108219 h 872698"/>
              <a:gd name="T12" fmla="*/ 109087 w 1981199"/>
              <a:gd name="T13" fmla="*/ 757537 h 872698"/>
              <a:gd name="T14" fmla="*/ 1872118 w 1981199"/>
              <a:gd name="T15" fmla="*/ 757537 h 872698"/>
              <a:gd name="T16" fmla="*/ 1872118 w 1981199"/>
              <a:gd name="T17" fmla="*/ 108219 h 872698"/>
              <a:gd name="T18" fmla="*/ 109087 w 1981199"/>
              <a:gd name="T19" fmla="*/ 108219 h 8726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81199"/>
              <a:gd name="T31" fmla="*/ 0 h 872698"/>
              <a:gd name="T32" fmla="*/ 1981199 w 1981199"/>
              <a:gd name="T33" fmla="*/ 872698 h 8726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81199" h="872698">
                <a:moveTo>
                  <a:pt x="0" y="0"/>
                </a:moveTo>
                <a:lnTo>
                  <a:pt x="1981199" y="0"/>
                </a:lnTo>
                <a:lnTo>
                  <a:pt x="1981199" y="872698"/>
                </a:lnTo>
                <a:lnTo>
                  <a:pt x="0" y="872698"/>
                </a:lnTo>
                <a:lnTo>
                  <a:pt x="0" y="0"/>
                </a:lnTo>
                <a:close/>
                <a:moveTo>
                  <a:pt x="109087" y="109087"/>
                </a:moveTo>
                <a:lnTo>
                  <a:pt x="109087" y="763611"/>
                </a:lnTo>
                <a:lnTo>
                  <a:pt x="1872112" y="763611"/>
                </a:lnTo>
                <a:lnTo>
                  <a:pt x="1872112" y="109087"/>
                </a:lnTo>
                <a:lnTo>
                  <a:pt x="109087" y="109087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24"/>
          <p:cNvSpPr txBox="1">
            <a:spLocks noChangeArrowheads="1"/>
          </p:cNvSpPr>
          <p:nvPr/>
        </p:nvSpPr>
        <p:spPr bwMode="auto">
          <a:xfrm>
            <a:off x="8305800" y="6408738"/>
            <a:ext cx="609600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F9FEDE7-7200-4B59-BF55-52F5C0BB9EE7}" type="slidenum">
              <a:rPr lang="en-US" sz="1400">
                <a:solidFill>
                  <a:srgbClr val="000000"/>
                </a:solidFill>
              </a:rPr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 bwMode="auto">
          <a:xfrm>
            <a:off x="457198" y="214313"/>
            <a:ext cx="8683755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/>
              <a:t>Non-Summative Assessment </a:t>
            </a:r>
            <a:r>
              <a:rPr lang="en-US" sz="3600" dirty="0" smtClean="0"/>
              <a:t>Components</a:t>
            </a:r>
            <a:endParaRPr lang="en-US" sz="3600" dirty="0"/>
          </a:p>
        </p:txBody>
      </p:sp>
      <p:pic>
        <p:nvPicPr>
          <p:cNvPr id="35843" name="Picture 5" descr="year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3" y="1638301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57198" y="2895600"/>
            <a:ext cx="1738605" cy="1828800"/>
            <a:chOff x="5448202" y="4867082"/>
            <a:chExt cx="1224956" cy="1373805"/>
          </a:xfrm>
        </p:grpSpPr>
        <p:pic>
          <p:nvPicPr>
            <p:cNvPr id="35858" name="Picture 6" descr="clipboard-faded.png"/>
            <p:cNvPicPr>
              <a:picLocks/>
            </p:cNvPicPr>
            <p:nvPr/>
          </p:nvPicPr>
          <p:blipFill>
            <a:blip r:embed="rId4" cstate="print">
              <a:lum brigh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526" y="4867082"/>
              <a:ext cx="1217632" cy="137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448202" y="5272043"/>
              <a:ext cx="1181128" cy="832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Early Assessment</a:t>
              </a:r>
            </a:p>
            <a:p>
              <a:pPr marL="274306" indent="-91436">
                <a:buFont typeface="Arial" pitchFamily="34" charset="0"/>
                <a:buChar char="•"/>
                <a:defRPr/>
              </a:pPr>
              <a:r>
                <a:rPr lang="en-US" sz="1100" dirty="0"/>
                <a:t>Early indicator of student knowledge and skills to inform instruction, supports, and PD</a:t>
              </a:r>
            </a:p>
          </p:txBody>
        </p:sp>
      </p:grpSp>
      <p:sp>
        <p:nvSpPr>
          <p:cNvPr id="35853" name="Rectangle 4"/>
          <p:cNvSpPr>
            <a:spLocks noChangeArrowheads="1"/>
          </p:cNvSpPr>
          <p:nvPr/>
        </p:nvSpPr>
        <p:spPr bwMode="auto">
          <a:xfrm>
            <a:off x="206474" y="6477000"/>
            <a:ext cx="276029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algn="ctr"/>
            <a:fld id="{A6FA3087-621C-4104-A00C-24A3DDEC6100}" type="slidenum">
              <a:rPr lang="en-US" sz="1400">
                <a:solidFill>
                  <a:srgbClr val="000000"/>
                </a:solidFill>
              </a:rPr>
              <a:pPr algn="ctr"/>
              <a:t>19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 bwMode="auto">
          <a:xfrm>
            <a:off x="457200" y="4953000"/>
            <a:ext cx="4038600" cy="3385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Flexible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533400" y="2723866"/>
            <a:ext cx="3962400" cy="19334"/>
          </a:xfrm>
          <a:prstGeom prst="straightConnector1">
            <a:avLst/>
          </a:prstGeom>
          <a:ln w="2222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667000" y="2895600"/>
            <a:ext cx="1905000" cy="1828800"/>
            <a:chOff x="5394517" y="4867082"/>
            <a:chExt cx="1342192" cy="1373805"/>
          </a:xfrm>
        </p:grpSpPr>
        <p:pic>
          <p:nvPicPr>
            <p:cNvPr id="47" name="Picture 6" descr="clipboard-faded.png"/>
            <p:cNvPicPr>
              <a:picLocks/>
            </p:cNvPicPr>
            <p:nvPr/>
          </p:nvPicPr>
          <p:blipFill>
            <a:blip r:embed="rId4" cstate="print">
              <a:lum brigh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526" y="4867082"/>
              <a:ext cx="1217632" cy="137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394517" y="5272042"/>
              <a:ext cx="1342192" cy="195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1100" dirty="0"/>
            </a:p>
          </p:txBody>
        </p:sp>
      </p:grpSp>
      <p:sp>
        <p:nvSpPr>
          <p:cNvPr id="49" name="TextBox 48"/>
          <p:cNvSpPr txBox="1"/>
          <p:nvPr/>
        </p:nvSpPr>
        <p:spPr bwMode="auto">
          <a:xfrm>
            <a:off x="2743200" y="3429000"/>
            <a:ext cx="1676401" cy="113876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sz="1100" b="1" dirty="0"/>
              <a:t>  Mid-Year Assessment</a:t>
            </a:r>
            <a:endParaRPr lang="en-US" sz="1100" dirty="0"/>
          </a:p>
          <a:p>
            <a:pPr marL="274306" indent="-91436">
              <a:buFont typeface="Arial" pitchFamily="34" charset="0"/>
              <a:buChar char="•"/>
              <a:defRPr/>
            </a:pPr>
            <a:r>
              <a:rPr lang="en-US" sz="1100" dirty="0"/>
              <a:t>Performance-based</a:t>
            </a:r>
          </a:p>
          <a:p>
            <a:pPr marL="274306" indent="-91436">
              <a:buFont typeface="Arial" pitchFamily="34" charset="0"/>
              <a:buChar char="•"/>
              <a:defRPr/>
            </a:pPr>
            <a:r>
              <a:rPr lang="en-US" sz="1100" dirty="0"/>
              <a:t>Emphasis on hard to measure standards</a:t>
            </a:r>
          </a:p>
          <a:p>
            <a:pPr marL="274306" indent="-91436">
              <a:buFont typeface="Arial" pitchFamily="34" charset="0"/>
              <a:buChar char="•"/>
              <a:defRPr/>
            </a:pPr>
            <a:r>
              <a:rPr lang="en-US" sz="1100" dirty="0"/>
              <a:t>Potentially  summative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388946" y="2582590"/>
            <a:ext cx="4760119" cy="5054156"/>
          </a:xfrm>
          <a:prstGeom prst="rect">
            <a:avLst/>
          </a:prstGeom>
        </p:spPr>
        <p:txBody>
          <a:bodyPr lIns="80010" tIns="40005" rIns="80010" bIns="40005"/>
          <a:lstStyle>
            <a:lvl1pPr marL="385178" indent="-385178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4554" indent="-320983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3929" indent="-256785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7502" indent="-256785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1073" indent="-256785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4644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8217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1789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5360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u="sng" dirty="0" smtClean="0">
                <a:solidFill>
                  <a:srgbClr val="C00000"/>
                </a:solidFill>
              </a:rPr>
              <a:t>Diagnostic Assessment </a:t>
            </a:r>
            <a:r>
              <a:rPr lang="en-US" sz="1800" dirty="0" smtClean="0"/>
              <a:t>designed to be an indicator of student knowledge and skills so that instruction, supports and professional development can be tailored to meet student needs</a:t>
            </a:r>
          </a:p>
          <a:p>
            <a:pPr lvl="1"/>
            <a:endParaRPr lang="en-US" sz="1800" b="1" dirty="0" smtClean="0">
              <a:solidFill>
                <a:srgbClr val="0091B2"/>
              </a:solidFill>
            </a:endParaRPr>
          </a:p>
          <a:p>
            <a:pPr lvl="1"/>
            <a:r>
              <a:rPr lang="en-US" sz="1800" b="1" u="sng" dirty="0" smtClean="0">
                <a:solidFill>
                  <a:srgbClr val="C00000"/>
                </a:solidFill>
              </a:rPr>
              <a:t>Mid-Year Assessment </a:t>
            </a:r>
            <a:r>
              <a:rPr lang="en-US" sz="1800" dirty="0" smtClean="0"/>
              <a:t>comprised of performance-based items and tasks, with an emphasis on hard-to-measure standards.  After study, individual states may consider including as a summative component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" y="6569079"/>
            <a:ext cx="609600" cy="288925"/>
          </a:xfrm>
          <a:prstGeom prst="rect">
            <a:avLst/>
          </a:prstGeom>
        </p:spPr>
        <p:txBody>
          <a:bodyPr lIns="80010" tIns="40005" rIns="80010" bIns="40005">
            <a:normAutofit/>
          </a:bodyPr>
          <a:lstStyle/>
          <a:p>
            <a:pPr>
              <a:defRPr/>
            </a:pPr>
            <a:fld id="{FD3F719E-5045-43C4-86A6-00F5627A2A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42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87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Mexico is one of 46 states to adopt the CCSS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2-01-18 at 1.33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41" y="2223837"/>
            <a:ext cx="6245527" cy="363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 bwMode="auto">
          <a:xfrm>
            <a:off x="206474" y="214313"/>
            <a:ext cx="8934479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/>
          </a:bodyPr>
          <a:lstStyle/>
          <a:p>
            <a:pPr marL="168267"/>
            <a:r>
              <a:rPr lang="en-US" sz="3600" dirty="0" smtClean="0"/>
              <a:t>Summative Assessment Components</a:t>
            </a:r>
          </a:p>
        </p:txBody>
      </p:sp>
      <p:pic>
        <p:nvPicPr>
          <p:cNvPr id="35843" name="Picture 5" descr="year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4" y="16002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239001" y="2286002"/>
            <a:ext cx="1901952" cy="2438399"/>
            <a:chOff x="7394941" y="2176414"/>
            <a:chExt cx="1495401" cy="2113817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7416991" y="2808716"/>
              <a:ext cx="12646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872" name="Picture 5" descr="clipboard.png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941" y="2704868"/>
              <a:ext cx="1495401" cy="158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7396502" y="3233323"/>
              <a:ext cx="1370861" cy="7870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100" b="1" dirty="0">
                  <a:latin typeface="+mn-lt"/>
                  <a:ea typeface="MS PGothic" pitchFamily="34" charset="-128"/>
                </a:rPr>
                <a:t>End-of-Year </a:t>
              </a:r>
            </a:p>
            <a:p>
              <a:pPr algn="ctr" eaLnBrk="1" hangingPunct="1">
                <a:defRPr/>
              </a:pPr>
              <a:r>
                <a:rPr lang="en-US" sz="1100" b="1" dirty="0">
                  <a:latin typeface="+mn-lt"/>
                  <a:ea typeface="MS PGothic" pitchFamily="34" charset="-128"/>
                </a:rPr>
                <a:t>Assessment</a:t>
              </a:r>
            </a:p>
            <a:p>
              <a:pPr marL="274306" indent="-91436" eaLnBrk="1" hangingPunct="1">
                <a:buFont typeface="Arial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+mn-lt"/>
                </a:rPr>
                <a:t>Innovative, computer-based items</a:t>
              </a:r>
              <a:endParaRPr lang="en-US" sz="1100" dirty="0">
                <a:latin typeface="+mn-lt"/>
                <a:ea typeface="MS PGothic" pitchFamily="34" charset="-128"/>
              </a:endParaRPr>
            </a:p>
            <a:p>
              <a:pPr algn="ctr" eaLnBrk="1" hangingPunct="1">
                <a:defRPr/>
              </a:pPr>
              <a:endParaRPr lang="en-US" sz="900" b="1" dirty="0">
                <a:ea typeface="MS PGothic" pitchFamily="34" charset="-128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181601" y="2292138"/>
            <a:ext cx="1912696" cy="2432262"/>
            <a:chOff x="5604093" y="2447263"/>
            <a:chExt cx="1462863" cy="2921493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5297402" y="3471057"/>
              <a:ext cx="2047590" cy="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869" name="Picture 18" descr="clipboard.png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310" y="3172107"/>
              <a:ext cx="1454646" cy="219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604093" y="3907170"/>
              <a:ext cx="1432494" cy="1127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Performance-Based</a:t>
              </a:r>
            </a:p>
            <a:p>
              <a:pPr algn="ctr">
                <a:defRPr/>
              </a:pPr>
              <a:r>
                <a:rPr lang="en-US" sz="1100" b="1" dirty="0"/>
                <a:t>Assessment (PBA)</a:t>
              </a:r>
            </a:p>
            <a:p>
              <a:pPr marL="274306" indent="-91436">
                <a:buFont typeface="Arial" pitchFamily="34" charset="0"/>
                <a:buChar char="•"/>
                <a:defRPr/>
              </a:pPr>
              <a:r>
                <a:rPr lang="en-US" sz="1100" dirty="0"/>
                <a:t>Extended tasks</a:t>
              </a:r>
            </a:p>
            <a:p>
              <a:pPr marL="274306" indent="-91436">
                <a:buFont typeface="Arial" pitchFamily="34" charset="0"/>
                <a:buChar char="•"/>
                <a:defRPr/>
              </a:pPr>
              <a:r>
                <a:rPr lang="en-US" sz="1100" dirty="0"/>
                <a:t>Applications of concepts and skills</a:t>
              </a:r>
            </a:p>
          </p:txBody>
        </p:sp>
      </p:grpSp>
      <p:sp>
        <p:nvSpPr>
          <p:cNvPr id="35853" name="Rectangle 4"/>
          <p:cNvSpPr>
            <a:spLocks noChangeArrowheads="1"/>
          </p:cNvSpPr>
          <p:nvPr/>
        </p:nvSpPr>
        <p:spPr bwMode="auto">
          <a:xfrm>
            <a:off x="206474" y="6477000"/>
            <a:ext cx="276029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algn="ctr"/>
            <a:fld id="{A6FA3087-621C-4104-A00C-24A3DDEC6100}" type="slidenum">
              <a:rPr lang="en-US" sz="1400">
                <a:solidFill>
                  <a:srgbClr val="000000"/>
                </a:solidFill>
              </a:rPr>
              <a:pPr algn="ctr"/>
              <a:t>20</a:t>
            </a:fld>
            <a:endParaRPr lang="en-US" dirty="0"/>
          </a:p>
        </p:txBody>
      </p:sp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31532" y="2553030"/>
            <a:ext cx="5192344" cy="4612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85178" indent="-385178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4554" indent="-320983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3929" indent="-256785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7502" indent="-256785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1073" indent="-256785" algn="l" defTabSz="1027144" rtl="0" eaLnBrk="1" latinLnBrk="0" hangingPunct="1">
              <a:spcBef>
                <a:spcPct val="20000"/>
              </a:spcBef>
              <a:buClr>
                <a:srgbClr val="8F23B3"/>
              </a:buClr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4644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8217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1789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5360" indent="-256785" algn="l" defTabSz="1027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 smtClean="0">
                <a:solidFill>
                  <a:srgbClr val="C00000"/>
                </a:solidFill>
              </a:rPr>
              <a:t>Performance-Based Assessment (PBA</a:t>
            </a:r>
            <a:r>
              <a:rPr lang="en-US" sz="1800" b="1" dirty="0" smtClean="0">
                <a:solidFill>
                  <a:srgbClr val="C00000"/>
                </a:solidFill>
              </a:rPr>
              <a:t>) </a:t>
            </a:r>
            <a:r>
              <a:rPr lang="en-US" sz="1800" dirty="0" smtClean="0"/>
              <a:t>administered as close to the end of the school year as possible.  The ELA/literacy PBA will focus on writing effectively when analyzing text. The mathematics PBA will focus on applying skills, concepts, and understandings to solve multi-step problems  requiring abstract reasoning, precision, perseverance, and strategic use of tools </a:t>
            </a:r>
          </a:p>
          <a:p>
            <a:endParaRPr lang="en-US" sz="1800" b="1" dirty="0" smtClean="0">
              <a:solidFill>
                <a:srgbClr val="0091B2"/>
              </a:solidFill>
            </a:endParaRPr>
          </a:p>
          <a:p>
            <a:r>
              <a:rPr lang="en-US" sz="1800" b="1" u="sng" dirty="0" smtClean="0">
                <a:solidFill>
                  <a:srgbClr val="C00000"/>
                </a:solidFill>
              </a:rPr>
              <a:t>End-of-Year Assessment (EOY) </a:t>
            </a:r>
            <a:r>
              <a:rPr lang="en-US" sz="1800" dirty="0" smtClean="0"/>
              <a:t>administered after approx. 90% of the school year.  The ELA/literacy EOY will focus on reading comprehension.  The math EOY will be comprised of innovative, machine-</a:t>
            </a:r>
            <a:r>
              <a:rPr lang="en-US" sz="1800" dirty="0" err="1" smtClean="0"/>
              <a:t>scorable</a:t>
            </a:r>
            <a:r>
              <a:rPr lang="en-US" sz="1800" dirty="0" smtClean="0"/>
              <a:t> items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" y="6569079"/>
            <a:ext cx="609600" cy="288925"/>
          </a:xfrm>
          <a:prstGeom prst="rect">
            <a:avLst/>
          </a:prstGeom>
        </p:spPr>
        <p:txBody>
          <a:bodyPr lIns="80010" tIns="40005" rIns="80010" bIns="40005">
            <a:normAutofit/>
          </a:bodyPr>
          <a:lstStyle/>
          <a:p>
            <a:pPr>
              <a:defRPr/>
            </a:pPr>
            <a:fld id="{FD3F719E-5045-43C4-86A6-00F5627A2A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5334000" y="4876800"/>
            <a:ext cx="3581400" cy="3385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Non- Flexible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434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itchFamily="34" charset="0"/>
                <a:ea typeface="Geneva"/>
                <a:cs typeface="Calibri" pitchFamily="34" charset="0"/>
              </a:rPr>
              <a:t>PARCC will Maximize Technology: Computer Based Testing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MP9003997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2362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514600" y="1143000"/>
            <a:ext cx="4038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62400" y="2362200"/>
            <a:ext cx="4572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279314">
              <a:spcBef>
                <a:spcPts val="600"/>
              </a:spcBef>
              <a:buClr>
                <a:srgbClr val="8F23B3"/>
              </a:buClr>
            </a:pPr>
            <a:r>
              <a:rPr lang="en-US" sz="2000" dirty="0" smtClean="0"/>
              <a:t>	</a:t>
            </a:r>
            <a:r>
              <a:rPr lang="en-US" sz="2400" dirty="0" smtClean="0"/>
              <a:t>Makes scoring more efficient by combining human and automated approaches; increases test security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38600" y="4038600"/>
            <a:ext cx="4419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4200" y="5410200"/>
            <a:ext cx="4419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1219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Expedites delivery of scores to teachers, students &amp; parents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4114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Allows for innovative items types 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410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Provides for greater range of accommodations for students with disabilities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Release of Item &amp; Task Prototypes: </a:t>
            </a:r>
            <a:r>
              <a:rPr lang="en-US" sz="3600" dirty="0" smtClean="0">
                <a:solidFill>
                  <a:srgbClr val="C00000"/>
                </a:solidFill>
              </a:rPr>
              <a:t>www.parcconline.org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244" r="27046"/>
          <a:stretch>
            <a:fillRect/>
          </a:stretch>
        </p:blipFill>
        <p:spPr bwMode="auto">
          <a:xfrm>
            <a:off x="457200" y="1265772"/>
            <a:ext cx="7791450" cy="512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Technology Readiness in Schools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" y="6569078"/>
            <a:ext cx="609600" cy="288925"/>
          </a:xfrm>
        </p:spPr>
        <p:txBody>
          <a:bodyPr>
            <a:normAutofit/>
          </a:bodyPr>
          <a:lstStyle/>
          <a:p>
            <a:pPr algn="ctr"/>
            <a:fld id="{CFC53C1E-EA2A-4099-BDC8-9BCDAEB0229E}" type="slidenum">
              <a:rPr lang="en-US" smtClean="0"/>
              <a:pPr algn="ctr"/>
              <a:t>23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71500" y="1397000"/>
          <a:ext cx="779145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006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PED Support: Tools for the Transition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5937000"/>
            <a:ext cx="45719" cy="457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PED Tools &amp; Resources for CCSS &amp; PARCC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397000"/>
          <a:ext cx="868680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660" t="8408" r="12181" b="15260"/>
          <a:stretch>
            <a:fillRect/>
          </a:stretch>
        </p:blipFill>
        <p:spPr>
          <a:xfrm>
            <a:off x="1676400" y="2034064"/>
            <a:ext cx="5867400" cy="3581400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42950" y="556736"/>
            <a:ext cx="77152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b="1" i="1" dirty="0" smtClean="0">
                <a:solidFill>
                  <a:srgbClr val="800000"/>
                </a:solidFill>
              </a:rPr>
              <a:t>New Mexico CCSS Implementation Plan </a:t>
            </a:r>
            <a:r>
              <a:rPr lang="en-US" sz="2800" dirty="0" smtClean="0">
                <a:solidFill>
                  <a:schemeClr val="tx1"/>
                </a:solidFill>
              </a:rPr>
              <a:t>is just one of many tools found on this website: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350" y="5867400"/>
            <a:ext cx="550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www.newmexicocommoncore.org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167" r="27083" b="39259"/>
          <a:stretch>
            <a:fillRect/>
          </a:stretch>
        </p:blipFill>
        <p:spPr bwMode="auto">
          <a:xfrm>
            <a:off x="1428750" y="1786956"/>
            <a:ext cx="6267450" cy="4392572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04850" y="451366"/>
            <a:ext cx="796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C00000"/>
                </a:solidFill>
              </a:rPr>
              <a:t>New Mexico Educator Leader Cadre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A team of K-16 educators becoming experts in CCSS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3333" t="11481" r="32083" b="7037"/>
          <a:stretch>
            <a:fillRect/>
          </a:stretch>
        </p:blipFill>
        <p:spPr bwMode="auto">
          <a:xfrm rot="606561">
            <a:off x="5028918" y="805129"/>
            <a:ext cx="3507278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3333" t="10370" r="32083" b="8148"/>
          <a:stretch>
            <a:fillRect/>
          </a:stretch>
        </p:blipFill>
        <p:spPr bwMode="auto">
          <a:xfrm>
            <a:off x="2514600" y="1371600"/>
            <a:ext cx="3622271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5943600"/>
            <a:ext cx="495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http://ped.state.nm.us/elc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3333" t="10370" r="31667" b="8148"/>
          <a:stretch>
            <a:fillRect/>
          </a:stretch>
        </p:blipFill>
        <p:spPr bwMode="auto">
          <a:xfrm rot="20918509">
            <a:off x="702688" y="669201"/>
            <a:ext cx="3623825" cy="4745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5 Local Action Steps Supported by the NMELC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391400" cy="4800600"/>
          </a:xfrm>
        </p:spPr>
        <p:txBody>
          <a:bodyPr/>
          <a:lstStyle/>
          <a:p>
            <a:pPr>
              <a:spcBef>
                <a:spcPts val="0"/>
              </a:spcBef>
              <a:buAutoNum type="arabicPeriod"/>
            </a:pPr>
            <a:r>
              <a:rPr lang="en-US" sz="2800" dirty="0" smtClean="0"/>
              <a:t>Evaluate the Systems</a:t>
            </a:r>
          </a:p>
          <a:p>
            <a:pPr>
              <a:spcBef>
                <a:spcPts val="0"/>
              </a:spcBef>
              <a:buAutoNum type="arabicPeriod"/>
            </a:pPr>
            <a:endParaRPr lang="en-US" sz="2800" dirty="0" smtClean="0"/>
          </a:p>
          <a:p>
            <a:pPr>
              <a:spcBef>
                <a:spcPts val="0"/>
              </a:spcBef>
              <a:buAutoNum type="arabicPeriod"/>
            </a:pPr>
            <a:r>
              <a:rPr lang="en-US" sz="2800" dirty="0" smtClean="0"/>
              <a:t> Identify Individual Needs for Professional Development</a:t>
            </a:r>
          </a:p>
          <a:p>
            <a:pPr>
              <a:spcBef>
                <a:spcPts val="0"/>
              </a:spcBef>
              <a:buAutoNum type="arabicPeriod"/>
            </a:pPr>
            <a:endParaRPr lang="en-US" sz="2800" dirty="0" smtClean="0"/>
          </a:p>
          <a:p>
            <a:pPr>
              <a:spcBef>
                <a:spcPts val="0"/>
              </a:spcBef>
              <a:buAutoNum type="arabicPeriod"/>
            </a:pPr>
            <a:r>
              <a:rPr lang="en-US" sz="2800" dirty="0" smtClean="0"/>
              <a:t>Target Individual Student Growth</a:t>
            </a:r>
          </a:p>
          <a:p>
            <a:pPr>
              <a:buAutoNum type="arabicPeriod"/>
            </a:pPr>
            <a:endParaRPr lang="en-US" sz="2800" dirty="0" smtClean="0"/>
          </a:p>
          <a:p>
            <a:pPr>
              <a:spcBef>
                <a:spcPts val="0"/>
              </a:spcBef>
              <a:buAutoNum type="arabicPeriod"/>
            </a:pPr>
            <a:r>
              <a:rPr lang="en-US" sz="2800" dirty="0" smtClean="0"/>
              <a:t>Retool and Reteam</a:t>
            </a:r>
          </a:p>
          <a:p>
            <a:pPr>
              <a:buAutoNum type="arabicPeriod"/>
            </a:pPr>
            <a:endParaRPr lang="en-US" sz="2800" dirty="0" smtClean="0"/>
          </a:p>
          <a:p>
            <a:pPr>
              <a:buAutoNum type="arabicPeriod"/>
            </a:pPr>
            <a:r>
              <a:rPr lang="en-US" sz="2800" dirty="0" smtClean="0"/>
              <a:t> Assess Technology and Infrastructure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Our Students Need a Common Core: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610258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21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en-US" sz="2400" dirty="0" smtClean="0"/>
          </a:p>
          <a:p>
            <a:pPr algn="ctr">
              <a:spcBef>
                <a:spcPts val="0"/>
              </a:spcBef>
              <a:buNone/>
            </a:pPr>
            <a:endParaRPr lang="en-US" sz="24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Lynn Vasquez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PARCC Program Manager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lynn.vasquez@state.nm.us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Common Core State Standards </a:t>
            </a:r>
            <a:r>
              <a:rPr lang="en-US" sz="3600" b="1" dirty="0" smtClean="0">
                <a:solidFill>
                  <a:srgbClr val="800000"/>
                </a:solidFill>
              </a:rPr>
              <a:t>provide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860000"/>
                </a:solidFill>
              </a:rPr>
              <a:t>New expectations </a:t>
            </a:r>
            <a:r>
              <a:rPr lang="en-US" sz="2800" dirty="0" smtClean="0"/>
              <a:t>of skills and knowledge for K – 12 students in Literacy and Mathematics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Teachers the </a:t>
            </a:r>
            <a:r>
              <a:rPr lang="en-US" sz="2800" b="1" dirty="0" smtClean="0">
                <a:solidFill>
                  <a:srgbClr val="860000"/>
                </a:solidFill>
              </a:rPr>
              <a:t>time to go in-depth </a:t>
            </a:r>
            <a:r>
              <a:rPr lang="en-US" sz="2800" dirty="0" smtClean="0"/>
              <a:t>on objectives, while </a:t>
            </a:r>
            <a:r>
              <a:rPr lang="en-US" sz="2800" b="1" dirty="0" smtClean="0">
                <a:solidFill>
                  <a:srgbClr val="860000"/>
                </a:solidFill>
              </a:rPr>
              <a:t>covering fewer things at each grade level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Parents and communities a pathway for a </a:t>
            </a:r>
            <a:r>
              <a:rPr lang="en-US" sz="2800" b="1" dirty="0" smtClean="0">
                <a:solidFill>
                  <a:srgbClr val="860000"/>
                </a:solidFill>
              </a:rPr>
              <a:t>rigorous curriculum</a:t>
            </a:r>
            <a:r>
              <a:rPr lang="en-US" sz="2800" dirty="0" smtClean="0"/>
              <a:t>  so students are </a:t>
            </a:r>
            <a:r>
              <a:rPr lang="en-US" sz="2800" b="1" dirty="0" smtClean="0">
                <a:solidFill>
                  <a:srgbClr val="860000"/>
                </a:solidFill>
              </a:rPr>
              <a:t>prepared for college and careers</a:t>
            </a:r>
            <a:endParaRPr lang="en-US" sz="28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New Expectations for Learning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Shifts in CCSS ELA/Literacy</a:t>
            </a:r>
            <a:endParaRPr lang="en-US" sz="3600" dirty="0">
              <a:ea typeface="+mj-ea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5257800"/>
          </a:xfrm>
        </p:spPr>
        <p:txBody>
          <a:bodyPr>
            <a:normAutofit/>
          </a:bodyPr>
          <a:lstStyle/>
          <a:p>
            <a:pPr marL="595313" indent="-514350">
              <a:spcBef>
                <a:spcPts val="1200"/>
              </a:spcBef>
            </a:pPr>
            <a:r>
              <a:rPr lang="en-US" sz="2800" b="1" dirty="0" smtClean="0">
                <a:solidFill>
                  <a:srgbClr val="860000"/>
                </a:solidFill>
              </a:rPr>
              <a:t>Building knowledge </a:t>
            </a:r>
            <a:r>
              <a:rPr lang="en-US" sz="2800" dirty="0" smtClean="0"/>
              <a:t>through </a:t>
            </a:r>
            <a:r>
              <a:rPr lang="en-US" sz="2800" b="1" dirty="0" smtClean="0">
                <a:solidFill>
                  <a:srgbClr val="860000"/>
                </a:solidFill>
              </a:rPr>
              <a:t>content-rich nonfiction</a:t>
            </a:r>
            <a:r>
              <a:rPr lang="en-US" sz="2800" dirty="0" smtClean="0">
                <a:solidFill>
                  <a:srgbClr val="860000"/>
                </a:solidFill>
              </a:rPr>
              <a:t> </a:t>
            </a:r>
          </a:p>
          <a:p>
            <a:pPr marL="595313" indent="-514350">
              <a:spcBef>
                <a:spcPts val="1200"/>
              </a:spcBef>
              <a:buNone/>
            </a:pPr>
            <a:endParaRPr lang="en-US" sz="2800" dirty="0" smtClean="0">
              <a:solidFill>
                <a:srgbClr val="860000"/>
              </a:solidFill>
            </a:endParaRPr>
          </a:p>
          <a:p>
            <a:pPr marL="595313" indent="-514350">
              <a:spcBef>
                <a:spcPts val="1200"/>
              </a:spcBef>
            </a:pPr>
            <a:r>
              <a:rPr lang="en-US" sz="2800" dirty="0" smtClean="0"/>
              <a:t>Reading, writing, and speaking grounded in </a:t>
            </a:r>
            <a:r>
              <a:rPr lang="en-US" sz="2800" b="1" dirty="0" smtClean="0">
                <a:solidFill>
                  <a:srgbClr val="800000"/>
                </a:solidFill>
              </a:rPr>
              <a:t>evidence from text</a:t>
            </a:r>
            <a:r>
              <a:rPr lang="en-US" sz="2800" b="1" dirty="0" smtClean="0"/>
              <a:t>, </a:t>
            </a:r>
            <a:r>
              <a:rPr lang="en-US" sz="2800" dirty="0" smtClean="0"/>
              <a:t>both literary and informational</a:t>
            </a:r>
          </a:p>
          <a:p>
            <a:pPr marL="595313" indent="-514350">
              <a:spcBef>
                <a:spcPts val="1200"/>
              </a:spcBef>
              <a:buNone/>
            </a:pPr>
            <a:endParaRPr lang="en-US" sz="2800" b="1" u="sng" dirty="0" smtClean="0"/>
          </a:p>
          <a:p>
            <a:pPr marL="595313" indent="-514350">
              <a:spcBef>
                <a:spcPts val="1200"/>
              </a:spcBef>
            </a:pPr>
            <a:r>
              <a:rPr lang="en-US" sz="2800" dirty="0" smtClean="0"/>
              <a:t>Regular practice with </a:t>
            </a:r>
            <a:r>
              <a:rPr lang="en-US" sz="2800" b="1" dirty="0" smtClean="0">
                <a:solidFill>
                  <a:srgbClr val="800000"/>
                </a:solidFill>
              </a:rPr>
              <a:t>complex text </a:t>
            </a:r>
            <a:r>
              <a:rPr lang="en-US" sz="2800" dirty="0" smtClean="0"/>
              <a:t>and its  </a:t>
            </a:r>
            <a:r>
              <a:rPr lang="en-US" sz="2800" b="1" dirty="0" smtClean="0">
                <a:solidFill>
                  <a:srgbClr val="800000"/>
                </a:solidFill>
              </a:rPr>
              <a:t>academic language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Literacy Shifts Need to Occur: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258"/>
            <a:ext cx="86868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ig Caslon"/>
              </a:rPr>
              <a:t>Informational text makes up vast majority of required reading in college/workplace (80%)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cs typeface="Big Caslon"/>
            </a:endParaRPr>
          </a:p>
          <a:p>
            <a:r>
              <a:rPr lang="en-US" sz="2800" dirty="0" smtClean="0">
                <a:cs typeface="Big Caslon"/>
              </a:rPr>
              <a:t>Most college and workplace writing is evidence-based and expository in nature (not narrative)</a:t>
            </a:r>
          </a:p>
          <a:p>
            <a:pPr>
              <a:buNone/>
            </a:pPr>
            <a:endParaRPr lang="en-US" sz="2800" dirty="0" smtClean="0">
              <a:cs typeface="Big Caslon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ig Caslon"/>
              </a:rPr>
              <a:t>Too many students reading at too low a level </a:t>
            </a:r>
            <a:b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ig Caslon"/>
              </a:rPr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ig Caslon"/>
              </a:rPr>
              <a:t>(&lt;50% of graduates can read sufficiently complex texts)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College &amp; Career Ready </a:t>
            </a:r>
            <a:r>
              <a:rPr lang="en-US" sz="3600" dirty="0" err="1" smtClean="0"/>
              <a:t>Lexile</a:t>
            </a:r>
            <a:r>
              <a:rPr lang="en-US" sz="3600" dirty="0" smtClean="0"/>
              <a:t> Ranges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350"/>
            <a:ext cx="810655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Shifts in CCSS Mathematics</a:t>
            </a:r>
            <a:endParaRPr lang="en-US" sz="3600" dirty="0"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305800" cy="51054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</a:pPr>
            <a:r>
              <a:rPr lang="en-US" sz="2800" b="1" dirty="0" smtClean="0">
                <a:solidFill>
                  <a:srgbClr val="860000"/>
                </a:solidFill>
              </a:rPr>
              <a:t>Focus:  </a:t>
            </a:r>
            <a:r>
              <a:rPr lang="en-US" sz="2800" dirty="0" smtClean="0"/>
              <a:t>Focus strongly where the standards focus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/>
            <a:r>
              <a:rPr lang="en-US" sz="2800" b="1" dirty="0" smtClean="0">
                <a:solidFill>
                  <a:srgbClr val="860000"/>
                </a:solidFill>
              </a:rPr>
              <a:t>Coherence</a:t>
            </a:r>
            <a:r>
              <a:rPr lang="en-US" sz="2800" dirty="0" smtClean="0">
                <a:solidFill>
                  <a:srgbClr val="860000"/>
                </a:solidFill>
              </a:rPr>
              <a:t>: </a:t>
            </a:r>
            <a:r>
              <a:rPr lang="en-US" sz="2800" b="1" dirty="0" smtClean="0">
                <a:solidFill>
                  <a:srgbClr val="860000"/>
                </a:solidFill>
              </a:rPr>
              <a:t>Think</a:t>
            </a:r>
            <a:r>
              <a:rPr lang="en-US" sz="2800" dirty="0" smtClean="0"/>
              <a:t> across grades, and </a:t>
            </a:r>
            <a:r>
              <a:rPr lang="en-US" sz="2800" b="1" dirty="0" smtClean="0">
                <a:solidFill>
                  <a:srgbClr val="860000"/>
                </a:solidFill>
              </a:rPr>
              <a:t>link </a:t>
            </a:r>
            <a:r>
              <a:rPr lang="en-US" sz="2800" dirty="0" smtClean="0"/>
              <a:t>to major topics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/>
            <a:r>
              <a:rPr lang="en-US" sz="2800" b="1" dirty="0" smtClean="0">
                <a:solidFill>
                  <a:srgbClr val="860000"/>
                </a:solidFill>
              </a:rPr>
              <a:t>Rigor: </a:t>
            </a:r>
            <a:r>
              <a:rPr lang="en-US" sz="2800" dirty="0" smtClean="0"/>
              <a:t>In major topics, pursue </a:t>
            </a:r>
            <a:r>
              <a:rPr lang="en-US" sz="2800" b="1" dirty="0" smtClean="0">
                <a:solidFill>
                  <a:srgbClr val="860000"/>
                </a:solidFill>
              </a:rPr>
              <a:t>conceptual understanding</a:t>
            </a:r>
            <a:r>
              <a:rPr lang="en-US" sz="2800" b="1" dirty="0" smtClean="0"/>
              <a:t>,</a:t>
            </a:r>
            <a:r>
              <a:rPr lang="en-US" sz="2800" b="1" dirty="0" smtClean="0">
                <a:solidFill>
                  <a:srgbClr val="860000"/>
                </a:solidFill>
              </a:rPr>
              <a:t> </a:t>
            </a:r>
            <a:r>
              <a:rPr lang="en-US" sz="2800" dirty="0" smtClean="0"/>
              <a:t>procedural skill and </a:t>
            </a:r>
            <a:r>
              <a:rPr lang="en-US" sz="2800" b="1" dirty="0" smtClean="0">
                <a:solidFill>
                  <a:srgbClr val="860000"/>
                </a:solidFill>
              </a:rPr>
              <a:t>fluency</a:t>
            </a:r>
            <a:r>
              <a:rPr lang="en-US" sz="2800" b="1" dirty="0" smtClean="0"/>
              <a:t>, </a:t>
            </a:r>
            <a:r>
              <a:rPr lang="en-US" sz="2800" dirty="0" smtClean="0"/>
              <a:t>and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860000"/>
                </a:solidFill>
              </a:rPr>
              <a:t>application</a:t>
            </a:r>
            <a:endParaRPr lang="en-US" sz="2800" dirty="0" smtClean="0">
              <a:solidFill>
                <a:srgbClr val="86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1227</Words>
  <Application>Microsoft Office PowerPoint</Application>
  <PresentationFormat>On-screen Show (4:3)</PresentationFormat>
  <Paragraphs>248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Common Core State Standards for New Mexico &amp; The Next Generation Assessment: Preparing all students for college, career and beyond</vt:lpstr>
      <vt:lpstr>New Mexico is one of 46 states to adopt the CCSS</vt:lpstr>
      <vt:lpstr>Why Our Students Need a Common Core:</vt:lpstr>
      <vt:lpstr>The Common Core State Standards provide:</vt:lpstr>
      <vt:lpstr>New Expectations for Learning</vt:lpstr>
      <vt:lpstr>Shifts in CCSS ELA/Literacy</vt:lpstr>
      <vt:lpstr>Why Literacy Shifts Need to Occur:</vt:lpstr>
      <vt:lpstr>College &amp; Career Ready Lexile Ranges</vt:lpstr>
      <vt:lpstr>Shifts in CCSS Mathematics</vt:lpstr>
      <vt:lpstr>Traditional U.S. Approach</vt:lpstr>
      <vt:lpstr>Focusing Attention within Number and Operations</vt:lpstr>
      <vt:lpstr>Slide 12</vt:lpstr>
      <vt:lpstr>Required Fluencies in K-6</vt:lpstr>
      <vt:lpstr>The PARCC Assessment System</vt:lpstr>
      <vt:lpstr>SBA Transition to  PARCC Timeline for New Mexico</vt:lpstr>
      <vt:lpstr>Partnership for Assessment of Readiness for College and Careers (PARCC)</vt:lpstr>
      <vt:lpstr> The PARCC Assessment System Will:</vt:lpstr>
      <vt:lpstr>Slide 18</vt:lpstr>
      <vt:lpstr>Non-Summative Assessment Components</vt:lpstr>
      <vt:lpstr>Summative Assessment Components</vt:lpstr>
      <vt:lpstr>PARCC will Maximize Technology: Computer Based Testing</vt:lpstr>
      <vt:lpstr>Release of Item &amp; Task Prototypes: www.parcconline.org</vt:lpstr>
      <vt:lpstr>Technology Readiness in Schools</vt:lpstr>
      <vt:lpstr>PED Support: Tools for the Transition</vt:lpstr>
      <vt:lpstr>PED Tools &amp; Resources for CCSS &amp; PARCC</vt:lpstr>
      <vt:lpstr>Slide 26</vt:lpstr>
      <vt:lpstr>Slide 27</vt:lpstr>
      <vt:lpstr>Slide 28</vt:lpstr>
      <vt:lpstr>5 Local Action Steps Supported by the NMELC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Karina Vanderbilt</dc:creator>
  <cp:lastModifiedBy>Lynn.Vasquez</cp:lastModifiedBy>
  <cp:revision>211</cp:revision>
  <dcterms:created xsi:type="dcterms:W3CDTF">2012-01-19T05:25:58Z</dcterms:created>
  <dcterms:modified xsi:type="dcterms:W3CDTF">2012-10-12T16:17:11Z</dcterms:modified>
</cp:coreProperties>
</file>